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15" r:id="rId3"/>
    <p:sldId id="414" r:id="rId5"/>
    <p:sldId id="412" r:id="rId6"/>
    <p:sldId id="421" r:id="rId7"/>
    <p:sldId id="444" r:id="rId8"/>
    <p:sldId id="429" r:id="rId9"/>
    <p:sldId id="445" r:id="rId10"/>
    <p:sldId id="434" r:id="rId11"/>
    <p:sldId id="451" r:id="rId12"/>
    <p:sldId id="446" r:id="rId13"/>
    <p:sldId id="442" r:id="rId14"/>
    <p:sldId id="438" r:id="rId15"/>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1" d="100"/>
          <a:sy n="71" d="100"/>
        </p:scale>
        <p:origin x="84" y="4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gs" Target="tags/tag2.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4468CC-91B5-4598-94ED-B45E282F87A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4A3E99-467A-4DD7-8E91-DDA50777598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C09D6B-C502-40C3-AA9A-AB716B98D03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74C787A-D8E2-40F5-BC96-EB8BB6A2664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4C09D6B-C502-40C3-AA9A-AB716B98D03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4C09D6B-C502-40C3-AA9A-AB716B98D03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4C09D6B-C502-40C3-AA9A-AB716B98D03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4C09D6B-C502-40C3-AA9A-AB716B98D03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4C09D6B-C502-40C3-AA9A-AB716B98D03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C09D6B-C502-40C3-AA9A-AB716B98D03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2.png"/><Relationship Id="rId2" Type="http://schemas.microsoft.com/office/2007/relationships/media" Target="../media/media2.mp3"/><Relationship Id="rId1" Type="http://schemas.openxmlformats.org/officeDocument/2006/relationships/audio" Target="../media/media2.mp3"/></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tags" Target="../tags/tag1.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1">
            <a:extLst>
              <a:ext uri="{28A0092B-C50C-407E-A947-70E740481C1C}">
                <a14:useLocalDpi xmlns:a14="http://schemas.microsoft.com/office/drawing/2010/main" val="0"/>
              </a:ext>
            </a:extLst>
          </a:blip>
          <a:srcRect r="6299"/>
          <a:stretch>
            <a:fillRect/>
          </a:stretch>
        </p:blipFill>
        <p:spPr>
          <a:xfrm>
            <a:off x="1092112" y="1073150"/>
            <a:ext cx="6727651" cy="4786630"/>
          </a:xfrm>
          <a:prstGeom prst="parallelogram">
            <a:avLst>
              <a:gd name="adj" fmla="val 29140"/>
            </a:avLst>
          </a:prstGeom>
        </p:spPr>
      </p:pic>
      <p:sp>
        <p:nvSpPr>
          <p:cNvPr id="49" name="任意多边形: 形状 48"/>
          <p:cNvSpPr/>
          <p:nvPr/>
        </p:nvSpPr>
        <p:spPr>
          <a:xfrm flipH="1" flipV="1">
            <a:off x="6414768" y="-57785"/>
            <a:ext cx="5777231" cy="5918200"/>
          </a:xfrm>
          <a:custGeom>
            <a:avLst/>
            <a:gdLst>
              <a:gd name="connsiteX0" fmla="*/ 6378 w 9075"/>
              <a:gd name="connsiteY0" fmla="*/ 9320 h 9320"/>
              <a:gd name="connsiteX1" fmla="*/ 0 w 9075"/>
              <a:gd name="connsiteY1" fmla="*/ 9242 h 9320"/>
              <a:gd name="connsiteX2" fmla="*/ 0 w 9075"/>
              <a:gd name="connsiteY2" fmla="*/ 0 h 9320"/>
              <a:gd name="connsiteX3" fmla="*/ 5366 w 9075"/>
              <a:gd name="connsiteY3" fmla="*/ 0 h 9320"/>
              <a:gd name="connsiteX4" fmla="*/ 5366 w 9075"/>
              <a:gd name="connsiteY4" fmla="*/ 0 h 9320"/>
              <a:gd name="connsiteX5" fmla="*/ 9075 w 9075"/>
              <a:gd name="connsiteY5" fmla="*/ 8 h 9320"/>
              <a:gd name="connsiteX6" fmla="*/ 6378 w 9075"/>
              <a:gd name="connsiteY6" fmla="*/ 9304 h 9320"/>
              <a:gd name="connsiteX7" fmla="*/ 6378 w 9075"/>
              <a:gd name="connsiteY7" fmla="*/ 9320 h 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75" h="9320">
                <a:moveTo>
                  <a:pt x="6378" y="9320"/>
                </a:moveTo>
                <a:lnTo>
                  <a:pt x="0" y="9242"/>
                </a:lnTo>
                <a:lnTo>
                  <a:pt x="0" y="0"/>
                </a:lnTo>
                <a:lnTo>
                  <a:pt x="5366" y="0"/>
                </a:lnTo>
                <a:lnTo>
                  <a:pt x="5366" y="0"/>
                </a:lnTo>
                <a:lnTo>
                  <a:pt x="9075" y="8"/>
                </a:lnTo>
                <a:lnTo>
                  <a:pt x="6378" y="9304"/>
                </a:lnTo>
                <a:lnTo>
                  <a:pt x="6378" y="9320"/>
                </a:lnTo>
                <a:close/>
              </a:path>
            </a:pathLst>
          </a:cu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9" name="直接连接符 28"/>
          <p:cNvCxnSpPr/>
          <p:nvPr/>
        </p:nvCxnSpPr>
        <p:spPr>
          <a:xfrm flipH="1">
            <a:off x="7242175" y="196215"/>
            <a:ext cx="245110" cy="56515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5963274" y="5860508"/>
            <a:ext cx="574850" cy="997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6071959" y="5670728"/>
            <a:ext cx="466166" cy="80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39343" y="5860494"/>
            <a:ext cx="357481" cy="6203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7416094" y="2873411"/>
            <a:ext cx="4307928" cy="922020"/>
          </a:xfrm>
          <a:prstGeom prst="rect">
            <a:avLst/>
          </a:prstGeom>
          <a:noFill/>
        </p:spPr>
        <p:txBody>
          <a:bodyPr wrap="square" rtlCol="0">
            <a:spAutoFit/>
          </a:bodyPr>
          <a:lstStyle/>
          <a:p>
            <a:pPr algn="ctr"/>
            <a:r>
              <a:rPr lang="zh-CN" altLang="en-US" sz="5400" dirty="0">
                <a:solidFill>
                  <a:schemeClr val="bg1"/>
                </a:solidFill>
                <a:effectLst>
                  <a:reflection blurRad="19050" stA="60000" endPos="20000" dist="31750" dir="5400000" sy="-100000" algn="bl" rotWithShape="0"/>
                </a:effectLst>
                <a:latin typeface="思源黑体 CN Normal" panose="020B0400000000000000" pitchFamily="34" charset="-122"/>
                <a:ea typeface="思源黑体 CN Normal" panose="020B0400000000000000" pitchFamily="34" charset="-122"/>
              </a:rPr>
              <a:t>共振现象</a:t>
            </a:r>
            <a:endParaRPr lang="zh-CN" altLang="en-US" sz="5400" dirty="0">
              <a:solidFill>
                <a:schemeClr val="bg1"/>
              </a:solidFill>
              <a:effectLst>
                <a:reflection blurRad="19050" stA="60000" endPos="20000" dist="31750" dir="5400000" sy="-100000" algn="bl" rotWithShape="0"/>
              </a:effectLst>
              <a:latin typeface="思源黑体 CN Normal" panose="020B0400000000000000" pitchFamily="34" charset="-122"/>
              <a:ea typeface="思源黑体 CN Normal" panose="020B0400000000000000" pitchFamily="34" charset="-122"/>
            </a:endParaRPr>
          </a:p>
        </p:txBody>
      </p:sp>
      <p:grpSp>
        <p:nvGrpSpPr>
          <p:cNvPr id="4" name="组合 3"/>
          <p:cNvGrpSpPr/>
          <p:nvPr/>
        </p:nvGrpSpPr>
        <p:grpSpPr>
          <a:xfrm>
            <a:off x="7242174" y="3893238"/>
            <a:ext cx="4337125" cy="307778"/>
            <a:chOff x="7016204" y="3521332"/>
            <a:chExt cx="4563096" cy="307778"/>
          </a:xfrm>
        </p:grpSpPr>
        <p:sp>
          <p:nvSpPr>
            <p:cNvPr id="55" name="矩形 54"/>
            <p:cNvSpPr/>
            <p:nvPr/>
          </p:nvSpPr>
          <p:spPr>
            <a:xfrm>
              <a:off x="7016204" y="3521332"/>
              <a:ext cx="4563096" cy="3077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文本框 52"/>
            <p:cNvSpPr txBox="1"/>
            <p:nvPr/>
          </p:nvSpPr>
          <p:spPr>
            <a:xfrm>
              <a:off x="8721432" y="3521333"/>
              <a:ext cx="2857867" cy="307777"/>
            </a:xfrm>
            <a:prstGeom prst="rect">
              <a:avLst/>
            </a:prstGeom>
            <a:noFill/>
          </p:spPr>
          <p:txBody>
            <a:bodyPr wrap="square" rtlCol="0">
              <a:spAutoFit/>
            </a:bodyPr>
            <a:lstStyle/>
            <a:p>
              <a:pPr algn="r"/>
              <a:r>
                <a:rPr lang="en-US" altLang="zh-CN" sz="1400" dirty="0" smtClean="0">
                  <a:solidFill>
                    <a:srgbClr val="002060"/>
                  </a:solidFill>
                  <a:latin typeface="思源黑体 CN Normal" panose="020B0400000000000000" pitchFamily="34" charset="-122"/>
                  <a:ea typeface="思源黑体 CN Normal" panose="020B0400000000000000" pitchFamily="34" charset="-122"/>
                </a:rPr>
                <a:t>TONG JI UNIVERSITY</a:t>
              </a:r>
              <a:endParaRPr lang="zh-CN" altLang="en-US" sz="1400" dirty="0">
                <a:solidFill>
                  <a:srgbClr val="002060"/>
                </a:solidFill>
                <a:latin typeface="思源黑体 CN Normal" panose="020B0400000000000000" pitchFamily="34" charset="-122"/>
                <a:ea typeface="思源黑体 CN Normal" panose="020B0400000000000000" pitchFamily="34" charset="-122"/>
              </a:endParaRPr>
            </a:p>
          </p:txBody>
        </p:sp>
      </p:grpSp>
      <p:sp>
        <p:nvSpPr>
          <p:cNvPr id="56" name="文本框 55"/>
          <p:cNvSpPr txBox="1"/>
          <p:nvPr/>
        </p:nvSpPr>
        <p:spPr>
          <a:xfrm>
            <a:off x="9885062" y="2041525"/>
            <a:ext cx="1838960" cy="583565"/>
          </a:xfrm>
          <a:prstGeom prst="rect">
            <a:avLst/>
          </a:prstGeom>
          <a:noFill/>
        </p:spPr>
        <p:txBody>
          <a:bodyPr wrap="square" rtlCol="0">
            <a:spAutoFit/>
          </a:bodyPr>
          <a:lstStyle/>
          <a:p>
            <a:pPr algn="r"/>
            <a:r>
              <a:rPr lang="en-US" altLang="zh-CN" sz="3200" dirty="0">
                <a:solidFill>
                  <a:schemeClr val="bg1"/>
                </a:solidFill>
                <a:latin typeface="思源黑体 CN Normal" panose="020B0400000000000000" pitchFamily="34" charset="-122"/>
                <a:ea typeface="思源黑体 CN Normal" panose="020B0400000000000000" pitchFamily="34" charset="-122"/>
              </a:rPr>
              <a:t>2022</a:t>
            </a:r>
            <a:endParaRPr lang="en-US" altLang="zh-CN" sz="3200" dirty="0">
              <a:solidFill>
                <a:schemeClr val="bg1"/>
              </a:solidFill>
              <a:latin typeface="思源黑体 CN Normal" panose="020B0400000000000000" pitchFamily="34" charset="-122"/>
              <a:ea typeface="思源黑体 CN Normal" panose="020B0400000000000000" pitchFamily="34" charset="-122"/>
            </a:endParaRPr>
          </a:p>
        </p:txBody>
      </p:sp>
      <p:sp>
        <p:nvSpPr>
          <p:cNvPr id="59" name="文本框 58"/>
          <p:cNvSpPr txBox="1"/>
          <p:nvPr/>
        </p:nvSpPr>
        <p:spPr>
          <a:xfrm>
            <a:off x="8778662" y="5080508"/>
            <a:ext cx="1252843" cy="306705"/>
          </a:xfrm>
          <a:prstGeom prst="rect">
            <a:avLst/>
          </a:prstGeom>
          <a:noFill/>
        </p:spPr>
        <p:txBody>
          <a:bodyPr wrap="square" rtlCol="0">
            <a:spAutoFit/>
          </a:bodyPr>
          <a:lstStyle/>
          <a:p>
            <a:r>
              <a:rPr lang="zh-CN" altLang="en-US" sz="1400" dirty="0">
                <a:solidFill>
                  <a:schemeClr val="bg1"/>
                </a:solidFill>
                <a:latin typeface="思源黑体 CN Normal" panose="020B0400000000000000" pitchFamily="34" charset="-122"/>
                <a:ea typeface="思源黑体 CN Normal" panose="020B0400000000000000" pitchFamily="34" charset="-122"/>
              </a:rPr>
              <a:t>张宇</a:t>
            </a:r>
            <a:endParaRPr lang="zh-CN" altLang="en-US" sz="1400" dirty="0">
              <a:solidFill>
                <a:schemeClr val="bg1"/>
              </a:solidFill>
              <a:latin typeface="思源黑体 CN Normal" panose="020B0400000000000000" pitchFamily="34" charset="-122"/>
              <a:ea typeface="思源黑体 CN Normal" panose="020B0400000000000000" pitchFamily="34" charset="-122"/>
            </a:endParaRPr>
          </a:p>
        </p:txBody>
      </p:sp>
      <p:grpSp>
        <p:nvGrpSpPr>
          <p:cNvPr id="68" name="组合 67"/>
          <p:cNvGrpSpPr/>
          <p:nvPr/>
        </p:nvGrpSpPr>
        <p:grpSpPr>
          <a:xfrm>
            <a:off x="8515124" y="5102627"/>
            <a:ext cx="263539" cy="263539"/>
            <a:chOff x="8170864" y="5023541"/>
            <a:chExt cx="263539" cy="263539"/>
          </a:xfrm>
        </p:grpSpPr>
        <p:sp>
          <p:nvSpPr>
            <p:cNvPr id="60" name="Freeform 206"/>
            <p:cNvSpPr/>
            <p:nvPr/>
          </p:nvSpPr>
          <p:spPr>
            <a:xfrm>
              <a:off x="8232002" y="5084445"/>
              <a:ext cx="141263" cy="141731"/>
            </a:xfrm>
            <a:custGeom>
              <a:avLst/>
              <a:gdLst/>
              <a:ahLst/>
              <a:cxnLst>
                <a:cxn ang="0">
                  <a:pos x="wd2" y="hd2"/>
                </a:cxn>
                <a:cxn ang="5400000">
                  <a:pos x="wd2" y="hd2"/>
                </a:cxn>
                <a:cxn ang="10800000">
                  <a:pos x="wd2" y="hd2"/>
                </a:cxn>
                <a:cxn ang="16200000">
                  <a:pos x="wd2" y="hd2"/>
                </a:cxn>
              </a:cxnLst>
              <a:rect l="0" t="0" r="r" b="b"/>
              <a:pathLst>
                <a:path w="21600" h="21600" extrusionOk="0">
                  <a:moveTo>
                    <a:pt x="1856" y="16369"/>
                  </a:moveTo>
                  <a:cubicBezTo>
                    <a:pt x="844" y="16706"/>
                    <a:pt x="0" y="17887"/>
                    <a:pt x="0" y="19069"/>
                  </a:cubicBezTo>
                  <a:cubicBezTo>
                    <a:pt x="0" y="21600"/>
                    <a:pt x="0" y="21600"/>
                    <a:pt x="0" y="21600"/>
                  </a:cubicBezTo>
                  <a:cubicBezTo>
                    <a:pt x="21600" y="21600"/>
                    <a:pt x="21600" y="21600"/>
                    <a:pt x="21600" y="21600"/>
                  </a:cubicBezTo>
                  <a:cubicBezTo>
                    <a:pt x="21600" y="19069"/>
                    <a:pt x="21600" y="19069"/>
                    <a:pt x="21600" y="19069"/>
                  </a:cubicBezTo>
                  <a:cubicBezTo>
                    <a:pt x="21600" y="17887"/>
                    <a:pt x="20756" y="16706"/>
                    <a:pt x="19744" y="16369"/>
                  </a:cubicBezTo>
                  <a:cubicBezTo>
                    <a:pt x="19575" y="16369"/>
                    <a:pt x="19575" y="16369"/>
                    <a:pt x="19575" y="16369"/>
                  </a:cubicBezTo>
                  <a:cubicBezTo>
                    <a:pt x="18394" y="16031"/>
                    <a:pt x="17381" y="15694"/>
                    <a:pt x="16875" y="15525"/>
                  </a:cubicBezTo>
                  <a:cubicBezTo>
                    <a:pt x="14850" y="14681"/>
                    <a:pt x="14344" y="14175"/>
                    <a:pt x="14344" y="13837"/>
                  </a:cubicBezTo>
                  <a:cubicBezTo>
                    <a:pt x="14006" y="13500"/>
                    <a:pt x="14175" y="12994"/>
                    <a:pt x="14513" y="12319"/>
                  </a:cubicBezTo>
                  <a:cubicBezTo>
                    <a:pt x="14681" y="12150"/>
                    <a:pt x="14850" y="11812"/>
                    <a:pt x="15019" y="11644"/>
                  </a:cubicBezTo>
                  <a:cubicBezTo>
                    <a:pt x="15019" y="11475"/>
                    <a:pt x="15019" y="11475"/>
                    <a:pt x="15019" y="11475"/>
                  </a:cubicBezTo>
                  <a:cubicBezTo>
                    <a:pt x="15525" y="10800"/>
                    <a:pt x="15863" y="10125"/>
                    <a:pt x="16031" y="9281"/>
                  </a:cubicBezTo>
                  <a:cubicBezTo>
                    <a:pt x="16369" y="8269"/>
                    <a:pt x="16538" y="7256"/>
                    <a:pt x="16538" y="6244"/>
                  </a:cubicBezTo>
                  <a:cubicBezTo>
                    <a:pt x="16538" y="5400"/>
                    <a:pt x="16369" y="4556"/>
                    <a:pt x="16200" y="3713"/>
                  </a:cubicBezTo>
                  <a:cubicBezTo>
                    <a:pt x="15863" y="3038"/>
                    <a:pt x="15356" y="2363"/>
                    <a:pt x="14850" y="1688"/>
                  </a:cubicBezTo>
                  <a:cubicBezTo>
                    <a:pt x="13669" y="675"/>
                    <a:pt x="12319" y="0"/>
                    <a:pt x="10800" y="0"/>
                  </a:cubicBezTo>
                  <a:cubicBezTo>
                    <a:pt x="9281" y="0"/>
                    <a:pt x="7931" y="675"/>
                    <a:pt x="6750" y="1688"/>
                  </a:cubicBezTo>
                  <a:cubicBezTo>
                    <a:pt x="6244" y="2363"/>
                    <a:pt x="5737" y="3038"/>
                    <a:pt x="5400" y="3713"/>
                  </a:cubicBezTo>
                  <a:cubicBezTo>
                    <a:pt x="5231" y="4556"/>
                    <a:pt x="5062" y="5400"/>
                    <a:pt x="5062" y="6244"/>
                  </a:cubicBezTo>
                  <a:cubicBezTo>
                    <a:pt x="5062" y="7256"/>
                    <a:pt x="5231" y="8269"/>
                    <a:pt x="5569" y="9281"/>
                  </a:cubicBezTo>
                  <a:cubicBezTo>
                    <a:pt x="5737" y="10125"/>
                    <a:pt x="6075" y="10800"/>
                    <a:pt x="6581" y="11475"/>
                  </a:cubicBezTo>
                  <a:cubicBezTo>
                    <a:pt x="6581" y="11644"/>
                    <a:pt x="6581" y="11644"/>
                    <a:pt x="6581" y="11644"/>
                  </a:cubicBezTo>
                  <a:cubicBezTo>
                    <a:pt x="6750" y="11812"/>
                    <a:pt x="6919" y="12150"/>
                    <a:pt x="7087" y="12319"/>
                  </a:cubicBezTo>
                  <a:cubicBezTo>
                    <a:pt x="7425" y="12994"/>
                    <a:pt x="7594" y="13500"/>
                    <a:pt x="7256" y="13837"/>
                  </a:cubicBezTo>
                  <a:cubicBezTo>
                    <a:pt x="7256" y="14175"/>
                    <a:pt x="6750" y="14681"/>
                    <a:pt x="4725" y="15525"/>
                  </a:cubicBezTo>
                  <a:cubicBezTo>
                    <a:pt x="4219" y="15694"/>
                    <a:pt x="3206" y="16031"/>
                    <a:pt x="2025" y="16369"/>
                  </a:cubicBezTo>
                  <a:lnTo>
                    <a:pt x="1856" y="16369"/>
                  </a:lnTo>
                  <a:close/>
                  <a:moveTo>
                    <a:pt x="5062" y="16200"/>
                  </a:moveTo>
                  <a:cubicBezTo>
                    <a:pt x="5737" y="15862"/>
                    <a:pt x="6244" y="15694"/>
                    <a:pt x="6750" y="15356"/>
                  </a:cubicBezTo>
                  <a:cubicBezTo>
                    <a:pt x="7425" y="15019"/>
                    <a:pt x="7762" y="14681"/>
                    <a:pt x="8100" y="14344"/>
                  </a:cubicBezTo>
                  <a:cubicBezTo>
                    <a:pt x="8269" y="13669"/>
                    <a:pt x="8269" y="12825"/>
                    <a:pt x="7762" y="11812"/>
                  </a:cubicBezTo>
                  <a:cubicBezTo>
                    <a:pt x="7594" y="11644"/>
                    <a:pt x="7425" y="11475"/>
                    <a:pt x="7256" y="11306"/>
                  </a:cubicBezTo>
                  <a:cubicBezTo>
                    <a:pt x="7256" y="11306"/>
                    <a:pt x="7256" y="11306"/>
                    <a:pt x="7256" y="11306"/>
                  </a:cubicBezTo>
                  <a:cubicBezTo>
                    <a:pt x="6412" y="9787"/>
                    <a:pt x="5906" y="8100"/>
                    <a:pt x="5737" y="6244"/>
                  </a:cubicBezTo>
                  <a:cubicBezTo>
                    <a:pt x="5737" y="5400"/>
                    <a:pt x="5906" y="4725"/>
                    <a:pt x="6244" y="4050"/>
                  </a:cubicBezTo>
                  <a:cubicBezTo>
                    <a:pt x="6412" y="3375"/>
                    <a:pt x="6750" y="2869"/>
                    <a:pt x="7256" y="2363"/>
                  </a:cubicBezTo>
                  <a:cubicBezTo>
                    <a:pt x="8269" y="1350"/>
                    <a:pt x="9450" y="844"/>
                    <a:pt x="10800" y="844"/>
                  </a:cubicBezTo>
                  <a:cubicBezTo>
                    <a:pt x="10800" y="844"/>
                    <a:pt x="10800" y="844"/>
                    <a:pt x="10800" y="844"/>
                  </a:cubicBezTo>
                  <a:cubicBezTo>
                    <a:pt x="12150" y="844"/>
                    <a:pt x="13331" y="1350"/>
                    <a:pt x="14344" y="2363"/>
                  </a:cubicBezTo>
                  <a:cubicBezTo>
                    <a:pt x="14850" y="2869"/>
                    <a:pt x="15188" y="3375"/>
                    <a:pt x="15356" y="4050"/>
                  </a:cubicBezTo>
                  <a:cubicBezTo>
                    <a:pt x="15694" y="4725"/>
                    <a:pt x="15863" y="5400"/>
                    <a:pt x="15863" y="6244"/>
                  </a:cubicBezTo>
                  <a:cubicBezTo>
                    <a:pt x="15694" y="8100"/>
                    <a:pt x="15188" y="9787"/>
                    <a:pt x="14344" y="11306"/>
                  </a:cubicBezTo>
                  <a:cubicBezTo>
                    <a:pt x="14344" y="11306"/>
                    <a:pt x="14344" y="11306"/>
                    <a:pt x="14344" y="11306"/>
                  </a:cubicBezTo>
                  <a:cubicBezTo>
                    <a:pt x="14175" y="11475"/>
                    <a:pt x="14006" y="11644"/>
                    <a:pt x="14006" y="11812"/>
                  </a:cubicBezTo>
                  <a:cubicBezTo>
                    <a:pt x="13331" y="12825"/>
                    <a:pt x="13331" y="13669"/>
                    <a:pt x="13500" y="14344"/>
                  </a:cubicBezTo>
                  <a:cubicBezTo>
                    <a:pt x="13838" y="14681"/>
                    <a:pt x="14175" y="15019"/>
                    <a:pt x="14850" y="15356"/>
                  </a:cubicBezTo>
                  <a:cubicBezTo>
                    <a:pt x="15356" y="15694"/>
                    <a:pt x="15863" y="15862"/>
                    <a:pt x="16538" y="16200"/>
                  </a:cubicBezTo>
                  <a:cubicBezTo>
                    <a:pt x="17213" y="16369"/>
                    <a:pt x="18056" y="16706"/>
                    <a:pt x="19406" y="17044"/>
                  </a:cubicBezTo>
                  <a:cubicBezTo>
                    <a:pt x="20250" y="17381"/>
                    <a:pt x="20756" y="18225"/>
                    <a:pt x="20756" y="19069"/>
                  </a:cubicBezTo>
                  <a:cubicBezTo>
                    <a:pt x="20756" y="20756"/>
                    <a:pt x="20756" y="20756"/>
                    <a:pt x="20756" y="20756"/>
                  </a:cubicBezTo>
                  <a:cubicBezTo>
                    <a:pt x="844" y="20756"/>
                    <a:pt x="844" y="20756"/>
                    <a:pt x="844" y="20756"/>
                  </a:cubicBezTo>
                  <a:cubicBezTo>
                    <a:pt x="844" y="19069"/>
                    <a:pt x="844" y="19069"/>
                    <a:pt x="844" y="19069"/>
                  </a:cubicBezTo>
                  <a:cubicBezTo>
                    <a:pt x="844" y="18225"/>
                    <a:pt x="1350" y="17381"/>
                    <a:pt x="2194" y="17044"/>
                  </a:cubicBezTo>
                  <a:cubicBezTo>
                    <a:pt x="3544" y="16706"/>
                    <a:pt x="4387" y="16369"/>
                    <a:pt x="5062" y="16200"/>
                  </a:cubicBezTo>
                  <a:close/>
                </a:path>
              </a:pathLst>
            </a:custGeom>
            <a:solidFill>
              <a:schemeClr val="bg1"/>
            </a:solidFill>
            <a:ln w="6350" cap="flat">
              <a:solidFill>
                <a:schemeClr val="bg1"/>
              </a:solidFill>
              <a:miter lim="400000"/>
            </a:ln>
            <a:effectLst/>
          </p:spPr>
          <p:txBody>
            <a:bodyPr wrap="square" lIns="91439" tIns="91439" rIns="91439" bIns="91439" numCol="1" anchor="t">
              <a:noAutofit/>
            </a:bodyPr>
            <a:lstStyle/>
            <a:p/>
          </p:txBody>
        </p:sp>
        <p:sp>
          <p:nvSpPr>
            <p:cNvPr id="67" name="椭圆 66"/>
            <p:cNvSpPr/>
            <p:nvPr/>
          </p:nvSpPr>
          <p:spPr>
            <a:xfrm>
              <a:off x="8170864" y="5023541"/>
              <a:ext cx="263539" cy="26353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69" name="文本框 68"/>
          <p:cNvSpPr txBox="1"/>
          <p:nvPr/>
        </p:nvSpPr>
        <p:spPr>
          <a:xfrm>
            <a:off x="10469667" y="5080508"/>
            <a:ext cx="1109632" cy="306705"/>
          </a:xfrm>
          <a:prstGeom prst="rect">
            <a:avLst/>
          </a:prstGeom>
          <a:noFill/>
        </p:spPr>
        <p:txBody>
          <a:bodyPr wrap="square" rtlCol="0">
            <a:spAutoFit/>
          </a:bodyPr>
          <a:lstStyle/>
          <a:p>
            <a:r>
              <a:rPr lang="en-US" altLang="zh-CN" sz="1400">
                <a:solidFill>
                  <a:schemeClr val="bg1"/>
                </a:solidFill>
                <a:latin typeface="思源黑体 CN Normal" panose="020B0400000000000000" pitchFamily="34" charset="-122"/>
                <a:ea typeface="思源黑体 CN Normal" panose="020B0400000000000000" pitchFamily="34" charset="-122"/>
              </a:rPr>
              <a:t>2022.12.12</a:t>
            </a:r>
            <a:endParaRPr lang="zh-CN" altLang="en-US" sz="1400" dirty="0">
              <a:solidFill>
                <a:schemeClr val="bg1"/>
              </a:solidFill>
              <a:latin typeface="思源黑体 CN Normal" panose="020B0400000000000000" pitchFamily="34" charset="-122"/>
              <a:ea typeface="思源黑体 CN Normal" panose="020B0400000000000000" pitchFamily="34" charset="-122"/>
            </a:endParaRPr>
          </a:p>
        </p:txBody>
      </p:sp>
      <p:grpSp>
        <p:nvGrpSpPr>
          <p:cNvPr id="75" name="组合 74"/>
          <p:cNvGrpSpPr/>
          <p:nvPr/>
        </p:nvGrpSpPr>
        <p:grpSpPr>
          <a:xfrm>
            <a:off x="10206128" y="5102627"/>
            <a:ext cx="263539" cy="263539"/>
            <a:chOff x="8114649" y="5598984"/>
            <a:chExt cx="263539" cy="263539"/>
          </a:xfrm>
        </p:grpSpPr>
        <p:sp>
          <p:nvSpPr>
            <p:cNvPr id="72" name="椭圆 71"/>
            <p:cNvSpPr/>
            <p:nvPr/>
          </p:nvSpPr>
          <p:spPr>
            <a:xfrm>
              <a:off x="8114649" y="5598984"/>
              <a:ext cx="263539" cy="26353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3" name="Freeform 220"/>
            <p:cNvSpPr/>
            <p:nvPr/>
          </p:nvSpPr>
          <p:spPr>
            <a:xfrm>
              <a:off x="8175787" y="5660122"/>
              <a:ext cx="141263" cy="141263"/>
            </a:xfrm>
            <a:custGeom>
              <a:avLst/>
              <a:gdLst/>
              <a:ahLst/>
              <a:cxnLst>
                <a:cxn ang="0">
                  <a:pos x="wd2" y="hd2"/>
                </a:cxn>
                <a:cxn ang="5400000">
                  <a:pos x="wd2" y="hd2"/>
                </a:cxn>
                <a:cxn ang="10800000">
                  <a:pos x="wd2" y="hd2"/>
                </a:cxn>
                <a:cxn ang="16200000">
                  <a:pos x="wd2" y="hd2"/>
                </a:cxn>
              </a:cxnLst>
              <a:rect l="0" t="0" r="r" b="b"/>
              <a:pathLst>
                <a:path w="21600" h="21600" extrusionOk="0">
                  <a:moveTo>
                    <a:pt x="21600" y="2869"/>
                  </a:moveTo>
                  <a:cubicBezTo>
                    <a:pt x="21600" y="2363"/>
                    <a:pt x="21094" y="1856"/>
                    <a:pt x="20587" y="1856"/>
                  </a:cubicBezTo>
                  <a:cubicBezTo>
                    <a:pt x="17212" y="1856"/>
                    <a:pt x="17212" y="1856"/>
                    <a:pt x="17212" y="1856"/>
                  </a:cubicBezTo>
                  <a:cubicBezTo>
                    <a:pt x="17212" y="506"/>
                    <a:pt x="17212" y="506"/>
                    <a:pt x="17212" y="506"/>
                  </a:cubicBezTo>
                  <a:cubicBezTo>
                    <a:pt x="17212" y="338"/>
                    <a:pt x="17044" y="169"/>
                    <a:pt x="16875" y="169"/>
                  </a:cubicBezTo>
                  <a:cubicBezTo>
                    <a:pt x="16706" y="169"/>
                    <a:pt x="16537" y="338"/>
                    <a:pt x="16537" y="506"/>
                  </a:cubicBezTo>
                  <a:cubicBezTo>
                    <a:pt x="16537" y="1856"/>
                    <a:pt x="16537" y="1856"/>
                    <a:pt x="16537" y="1856"/>
                  </a:cubicBezTo>
                  <a:cubicBezTo>
                    <a:pt x="11137" y="1856"/>
                    <a:pt x="11137" y="1856"/>
                    <a:pt x="11137" y="1856"/>
                  </a:cubicBezTo>
                  <a:cubicBezTo>
                    <a:pt x="11137" y="506"/>
                    <a:pt x="11137" y="506"/>
                    <a:pt x="11137" y="506"/>
                  </a:cubicBezTo>
                  <a:cubicBezTo>
                    <a:pt x="11137" y="338"/>
                    <a:pt x="10969" y="169"/>
                    <a:pt x="10800" y="169"/>
                  </a:cubicBezTo>
                  <a:cubicBezTo>
                    <a:pt x="10631" y="169"/>
                    <a:pt x="10462" y="338"/>
                    <a:pt x="10462" y="506"/>
                  </a:cubicBezTo>
                  <a:cubicBezTo>
                    <a:pt x="10462" y="1856"/>
                    <a:pt x="10462" y="1856"/>
                    <a:pt x="10462" y="1856"/>
                  </a:cubicBezTo>
                  <a:cubicBezTo>
                    <a:pt x="5063" y="1856"/>
                    <a:pt x="5063" y="1856"/>
                    <a:pt x="5063" y="1856"/>
                  </a:cubicBezTo>
                  <a:cubicBezTo>
                    <a:pt x="5063" y="338"/>
                    <a:pt x="5063" y="338"/>
                    <a:pt x="5063" y="338"/>
                  </a:cubicBezTo>
                  <a:cubicBezTo>
                    <a:pt x="5063" y="169"/>
                    <a:pt x="4894" y="0"/>
                    <a:pt x="4725" y="0"/>
                  </a:cubicBezTo>
                  <a:cubicBezTo>
                    <a:pt x="4556" y="0"/>
                    <a:pt x="4388" y="169"/>
                    <a:pt x="4388" y="338"/>
                  </a:cubicBezTo>
                  <a:cubicBezTo>
                    <a:pt x="4388" y="1856"/>
                    <a:pt x="4388" y="1856"/>
                    <a:pt x="4388" y="1856"/>
                  </a:cubicBezTo>
                  <a:cubicBezTo>
                    <a:pt x="1013" y="1856"/>
                    <a:pt x="1013" y="1856"/>
                    <a:pt x="1013" y="1856"/>
                  </a:cubicBezTo>
                  <a:cubicBezTo>
                    <a:pt x="506" y="1856"/>
                    <a:pt x="0" y="2363"/>
                    <a:pt x="0" y="2869"/>
                  </a:cubicBezTo>
                  <a:cubicBezTo>
                    <a:pt x="0" y="20587"/>
                    <a:pt x="0" y="20587"/>
                    <a:pt x="0" y="20587"/>
                  </a:cubicBezTo>
                  <a:cubicBezTo>
                    <a:pt x="0" y="21094"/>
                    <a:pt x="506" y="21600"/>
                    <a:pt x="1013" y="21600"/>
                  </a:cubicBezTo>
                  <a:cubicBezTo>
                    <a:pt x="20587" y="21600"/>
                    <a:pt x="20587" y="21600"/>
                    <a:pt x="20587" y="21600"/>
                  </a:cubicBezTo>
                  <a:cubicBezTo>
                    <a:pt x="21094" y="21600"/>
                    <a:pt x="21600" y="21094"/>
                    <a:pt x="21600" y="20587"/>
                  </a:cubicBezTo>
                  <a:lnTo>
                    <a:pt x="21600" y="2869"/>
                  </a:lnTo>
                  <a:close/>
                  <a:moveTo>
                    <a:pt x="20756" y="20756"/>
                  </a:moveTo>
                  <a:cubicBezTo>
                    <a:pt x="844" y="20756"/>
                    <a:pt x="844" y="20756"/>
                    <a:pt x="844" y="20756"/>
                  </a:cubicBezTo>
                  <a:cubicBezTo>
                    <a:pt x="844" y="7088"/>
                    <a:pt x="844" y="7088"/>
                    <a:pt x="844" y="7088"/>
                  </a:cubicBezTo>
                  <a:cubicBezTo>
                    <a:pt x="20756" y="7088"/>
                    <a:pt x="20756" y="7088"/>
                    <a:pt x="20756" y="7088"/>
                  </a:cubicBezTo>
                  <a:lnTo>
                    <a:pt x="20756" y="20756"/>
                  </a:lnTo>
                  <a:close/>
                  <a:moveTo>
                    <a:pt x="20756" y="6244"/>
                  </a:moveTo>
                  <a:cubicBezTo>
                    <a:pt x="844" y="6244"/>
                    <a:pt x="844" y="6244"/>
                    <a:pt x="844" y="6244"/>
                  </a:cubicBezTo>
                  <a:cubicBezTo>
                    <a:pt x="844" y="2700"/>
                    <a:pt x="844" y="2700"/>
                    <a:pt x="844" y="2700"/>
                  </a:cubicBezTo>
                  <a:cubicBezTo>
                    <a:pt x="4388" y="2700"/>
                    <a:pt x="4388" y="2700"/>
                    <a:pt x="4388" y="2700"/>
                  </a:cubicBezTo>
                  <a:cubicBezTo>
                    <a:pt x="4388" y="3881"/>
                    <a:pt x="4388" y="3881"/>
                    <a:pt x="4388" y="3881"/>
                  </a:cubicBezTo>
                  <a:cubicBezTo>
                    <a:pt x="4388" y="4219"/>
                    <a:pt x="4556" y="4388"/>
                    <a:pt x="4725" y="4388"/>
                  </a:cubicBezTo>
                  <a:cubicBezTo>
                    <a:pt x="4894" y="4388"/>
                    <a:pt x="5063" y="4219"/>
                    <a:pt x="5063" y="3881"/>
                  </a:cubicBezTo>
                  <a:cubicBezTo>
                    <a:pt x="5063" y="2700"/>
                    <a:pt x="5063" y="2700"/>
                    <a:pt x="5063" y="2700"/>
                  </a:cubicBezTo>
                  <a:cubicBezTo>
                    <a:pt x="10462" y="2700"/>
                    <a:pt x="10462" y="2700"/>
                    <a:pt x="10462" y="2700"/>
                  </a:cubicBezTo>
                  <a:cubicBezTo>
                    <a:pt x="10462" y="4219"/>
                    <a:pt x="10462" y="4219"/>
                    <a:pt x="10462" y="4219"/>
                  </a:cubicBezTo>
                  <a:cubicBezTo>
                    <a:pt x="10462" y="4388"/>
                    <a:pt x="10631" y="4556"/>
                    <a:pt x="10800" y="4556"/>
                  </a:cubicBezTo>
                  <a:cubicBezTo>
                    <a:pt x="10969" y="4556"/>
                    <a:pt x="11137" y="4388"/>
                    <a:pt x="11137" y="4219"/>
                  </a:cubicBezTo>
                  <a:cubicBezTo>
                    <a:pt x="11137" y="2700"/>
                    <a:pt x="11137" y="2700"/>
                    <a:pt x="11137" y="2700"/>
                  </a:cubicBezTo>
                  <a:cubicBezTo>
                    <a:pt x="16537" y="2700"/>
                    <a:pt x="16537" y="2700"/>
                    <a:pt x="16537" y="2700"/>
                  </a:cubicBezTo>
                  <a:cubicBezTo>
                    <a:pt x="16537" y="4219"/>
                    <a:pt x="16537" y="4219"/>
                    <a:pt x="16537" y="4219"/>
                  </a:cubicBezTo>
                  <a:cubicBezTo>
                    <a:pt x="16537" y="4388"/>
                    <a:pt x="16706" y="4556"/>
                    <a:pt x="16875" y="4556"/>
                  </a:cubicBezTo>
                  <a:cubicBezTo>
                    <a:pt x="17044" y="4556"/>
                    <a:pt x="17212" y="4388"/>
                    <a:pt x="17212" y="4219"/>
                  </a:cubicBezTo>
                  <a:cubicBezTo>
                    <a:pt x="17212" y="2700"/>
                    <a:pt x="17212" y="2700"/>
                    <a:pt x="17212" y="2700"/>
                  </a:cubicBezTo>
                  <a:cubicBezTo>
                    <a:pt x="20756" y="2700"/>
                    <a:pt x="20756" y="2700"/>
                    <a:pt x="20756" y="2700"/>
                  </a:cubicBezTo>
                  <a:lnTo>
                    <a:pt x="20756" y="6244"/>
                  </a:lnTo>
                  <a:close/>
                </a:path>
              </a:pathLst>
            </a:custGeom>
            <a:solidFill>
              <a:srgbClr val="FFFFFF"/>
            </a:solidFill>
            <a:ln w="6350" cap="flat">
              <a:solidFill>
                <a:schemeClr val="bg1"/>
              </a:solidFill>
              <a:miter lim="400000"/>
            </a:ln>
            <a:effectLst/>
          </p:spPr>
          <p:txBody>
            <a:bodyPr wrap="square" lIns="91439" tIns="91439" rIns="91439" bIns="91439" numCol="1" anchor="t">
              <a:noAutofit/>
            </a:bodyPr>
            <a:lstStyle/>
            <a:p/>
          </p:txBody>
        </p:sp>
      </p:grpSp>
      <p:cxnSp>
        <p:nvCxnSpPr>
          <p:cNvPr id="78" name="直接连接符 77"/>
          <p:cNvCxnSpPr/>
          <p:nvPr/>
        </p:nvCxnSpPr>
        <p:spPr>
          <a:xfrm flipH="1">
            <a:off x="7818120" y="1276350"/>
            <a:ext cx="233680" cy="6000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任意多边形: 形状 1"/>
          <p:cNvSpPr/>
          <p:nvPr/>
        </p:nvSpPr>
        <p:spPr>
          <a:xfrm rot="10800000" flipH="1" flipV="1">
            <a:off x="-29208" y="1072515"/>
            <a:ext cx="3001644" cy="5788025"/>
          </a:xfrm>
          <a:custGeom>
            <a:avLst/>
            <a:gdLst>
              <a:gd name="connsiteX0" fmla="*/ 45 w 4695"/>
              <a:gd name="connsiteY0" fmla="*/ 9018 h 9018"/>
              <a:gd name="connsiteX1" fmla="*/ 0 w 4695"/>
              <a:gd name="connsiteY1" fmla="*/ 6 h 9018"/>
              <a:gd name="connsiteX2" fmla="*/ 2006 w 4695"/>
              <a:gd name="connsiteY2" fmla="*/ 0 h 9018"/>
              <a:gd name="connsiteX3" fmla="*/ 2006 w 4695"/>
              <a:gd name="connsiteY3" fmla="*/ 0 h 9018"/>
              <a:gd name="connsiteX4" fmla="*/ 4695 w 4695"/>
              <a:gd name="connsiteY4" fmla="*/ 2 h 9018"/>
              <a:gd name="connsiteX5" fmla="*/ 2005 w 4695"/>
              <a:gd name="connsiteY5" fmla="*/ 9012 h 9018"/>
              <a:gd name="connsiteX6" fmla="*/ 45 w 4695"/>
              <a:gd name="connsiteY6" fmla="*/ 9018 h 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95" h="9018">
                <a:moveTo>
                  <a:pt x="45" y="9018"/>
                </a:moveTo>
                <a:lnTo>
                  <a:pt x="0" y="6"/>
                </a:lnTo>
                <a:lnTo>
                  <a:pt x="2006" y="0"/>
                </a:lnTo>
                <a:lnTo>
                  <a:pt x="2006" y="0"/>
                </a:lnTo>
                <a:lnTo>
                  <a:pt x="4695" y="2"/>
                </a:lnTo>
                <a:lnTo>
                  <a:pt x="2005" y="9012"/>
                </a:lnTo>
                <a:lnTo>
                  <a:pt x="45" y="90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任意多边形 39"/>
          <p:cNvSpPr/>
          <p:nvPr/>
        </p:nvSpPr>
        <p:spPr>
          <a:xfrm rot="480000">
            <a:off x="1025049" y="1377579"/>
            <a:ext cx="956310" cy="2816860"/>
          </a:xfrm>
          <a:custGeom>
            <a:avLst/>
            <a:gdLst>
              <a:gd name="connsiteX0" fmla="*/ 0 w 1506"/>
              <a:gd name="connsiteY0" fmla="*/ 4436 h 4436"/>
              <a:gd name="connsiteX1" fmla="*/ 755 w 1506"/>
              <a:gd name="connsiteY1" fmla="*/ 0 h 4436"/>
              <a:gd name="connsiteX2" fmla="*/ 1506 w 1506"/>
              <a:gd name="connsiteY2" fmla="*/ 74 h 4436"/>
              <a:gd name="connsiteX3" fmla="*/ 673 w 1506"/>
              <a:gd name="connsiteY3" fmla="*/ 4418 h 4436"/>
              <a:gd name="connsiteX4" fmla="*/ 0 w 1506"/>
              <a:gd name="connsiteY4" fmla="*/ 4436 h 4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 h="4436">
                <a:moveTo>
                  <a:pt x="0" y="4436"/>
                </a:moveTo>
                <a:lnTo>
                  <a:pt x="755" y="0"/>
                </a:lnTo>
                <a:lnTo>
                  <a:pt x="1506" y="74"/>
                </a:lnTo>
                <a:lnTo>
                  <a:pt x="673" y="4418"/>
                </a:lnTo>
                <a:lnTo>
                  <a:pt x="0" y="4436"/>
                </a:lnTo>
                <a:close/>
              </a:path>
            </a:pathLst>
          </a:cu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4" name="直接连接符 13"/>
          <p:cNvCxnSpPr/>
          <p:nvPr/>
        </p:nvCxnSpPr>
        <p:spPr>
          <a:xfrm flipH="1">
            <a:off x="580390" y="5251450"/>
            <a:ext cx="387350" cy="10515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239395" y="5801995"/>
            <a:ext cx="318135" cy="10147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596931" y="346074"/>
            <a:ext cx="318036" cy="5518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255" y="1087120"/>
            <a:ext cx="1791970" cy="5713095"/>
          </a:xfrm>
          <a:prstGeom prst="line">
            <a:avLst/>
          </a:prstGeom>
          <a:ln w="12700">
            <a:solidFill>
              <a:srgbClr val="425698"/>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3731" y="1061330"/>
            <a:ext cx="1573344" cy="157334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500" fill="hold"/>
                                            <p:tgtEl>
                                              <p:spTgt spid="39"/>
                                            </p:tgtEl>
                                            <p:attrNameLst>
                                              <p:attrName>ppt_x</p:attrName>
                                            </p:attrNameLst>
                                          </p:cBhvr>
                                          <p:tavLst>
                                            <p:tav tm="0">
                                              <p:val>
                                                <p:strVal val="0-#ppt_w/2"/>
                                              </p:val>
                                            </p:tav>
                                            <p:tav tm="100000">
                                              <p:val>
                                                <p:strVal val="#ppt_x"/>
                                              </p:val>
                                            </p:tav>
                                          </p:tavLst>
                                        </p:anim>
                                        <p:anim calcmode="lin" valueType="num">
                                          <p:cBhvr additive="base">
                                            <p:cTn id="8" dur="1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1750"/>
                                </p:stCondLst>
                                <p:childTnLst>
                                  <p:par>
                                    <p:cTn id="10" presetID="22" presetClass="entr" presetSubtype="1" fill="hold" grpId="0"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up)">
                                          <p:cBhvr>
                                            <p:cTn id="12" dur="500"/>
                                            <p:tgtEl>
                                              <p:spTgt spid="4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down)">
                                          <p:cBhvr>
                                            <p:cTn id="15" dur="500"/>
                                            <p:tgtEl>
                                              <p:spTgt spid="4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par>
                              <p:cTn id="19" fill="hold">
                                <p:stCondLst>
                                  <p:cond delay="2250"/>
                                </p:stCondLst>
                                <p:childTnLst>
                                  <p:par>
                                    <p:cTn id="20" presetID="22" presetClass="entr" presetSubtype="2" fill="hold" grpId="0" nodeType="after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right)">
                                          <p:cBhvr>
                                            <p:cTn id="22" dur="1250"/>
                                            <p:tgtEl>
                                              <p:spTgt spid="56"/>
                                            </p:tgtEl>
                                          </p:cBhvr>
                                        </p:animEffect>
                                      </p:childTnLst>
                                    </p:cTn>
                                  </p:par>
                                  <p:par>
                                    <p:cTn id="23" presetID="22" presetClass="entr" presetSubtype="2" fill="hold" grpId="0" nodeType="withEffect">
                                      <p:stCondLst>
                                        <p:cond delay="250"/>
                                      </p:stCondLst>
                                      <p:childTnLst>
                                        <p:set>
                                          <p:cBhvr>
                                            <p:cTn id="24" dur="1" fill="hold">
                                              <p:stCondLst>
                                                <p:cond delay="0"/>
                                              </p:stCondLst>
                                            </p:cTn>
                                            <p:tgtEl>
                                              <p:spTgt spid="46"/>
                                            </p:tgtEl>
                                            <p:attrNameLst>
                                              <p:attrName>style.visibility</p:attrName>
                                            </p:attrNameLst>
                                          </p:cBhvr>
                                          <p:to>
                                            <p:strVal val="visible"/>
                                          </p:to>
                                        </p:set>
                                        <p:animEffect transition="in" filter="wipe(right)">
                                          <p:cBhvr>
                                            <p:cTn id="25" dur="1250"/>
                                            <p:tgtEl>
                                              <p:spTgt spid="46"/>
                                            </p:tgtEl>
                                          </p:cBhvr>
                                        </p:animEffect>
                                      </p:childTnLst>
                                    </p:cTn>
                                  </p:par>
                                  <p:par>
                                    <p:cTn id="26" presetID="22" presetClass="entr" presetSubtype="2" fill="hold" nodeType="withEffect">
                                      <p:stCondLst>
                                        <p:cond delay="500"/>
                                      </p:stCondLst>
                                      <p:childTnLst>
                                        <p:set>
                                          <p:cBhvr>
                                            <p:cTn id="27" dur="1" fill="hold">
                                              <p:stCondLst>
                                                <p:cond delay="0"/>
                                              </p:stCondLst>
                                            </p:cTn>
                                            <p:tgtEl>
                                              <p:spTgt spid="4"/>
                                            </p:tgtEl>
                                            <p:attrNameLst>
                                              <p:attrName>style.visibility</p:attrName>
                                            </p:attrNameLst>
                                          </p:cBhvr>
                                          <p:to>
                                            <p:strVal val="visible"/>
                                          </p:to>
                                        </p:set>
                                        <p:animEffect transition="in" filter="wipe(right)">
                                          <p:cBhvr>
                                            <p:cTn id="28" dur="1250"/>
                                            <p:tgtEl>
                                              <p:spTgt spid="4"/>
                                            </p:tgtEl>
                                          </p:cBhvr>
                                        </p:animEffect>
                                      </p:childTnLst>
                                    </p:cTn>
                                  </p:par>
                                </p:childTnLst>
                              </p:cTn>
                            </p:par>
                            <p:par>
                              <p:cTn id="29" fill="hold">
                                <p:stCondLst>
                                  <p:cond delay="3750"/>
                                </p:stCondLst>
                                <p:childTnLst>
                                  <p:par>
                                    <p:cTn id="30" presetID="53" presetClass="entr" presetSubtype="16" fill="hold" nodeType="afterEffect">
                                      <p:stCondLst>
                                        <p:cond delay="0"/>
                                      </p:stCondLst>
                                      <p:childTnLst>
                                        <p:set>
                                          <p:cBhvr>
                                            <p:cTn id="31" dur="1" fill="hold">
                                              <p:stCondLst>
                                                <p:cond delay="0"/>
                                              </p:stCondLst>
                                            </p:cTn>
                                            <p:tgtEl>
                                              <p:spTgt spid="68"/>
                                            </p:tgtEl>
                                            <p:attrNameLst>
                                              <p:attrName>style.visibility</p:attrName>
                                            </p:attrNameLst>
                                          </p:cBhvr>
                                          <p:to>
                                            <p:strVal val="visible"/>
                                          </p:to>
                                        </p:set>
                                        <p:anim calcmode="lin" valueType="num">
                                          <p:cBhvr>
                                            <p:cTn id="32" dur="500" fill="hold"/>
                                            <p:tgtEl>
                                              <p:spTgt spid="68"/>
                                            </p:tgtEl>
                                            <p:attrNameLst>
                                              <p:attrName>ppt_w</p:attrName>
                                            </p:attrNameLst>
                                          </p:cBhvr>
                                          <p:tavLst>
                                            <p:tav tm="0">
                                              <p:val>
                                                <p:fltVal val="0"/>
                                              </p:val>
                                            </p:tav>
                                            <p:tav tm="100000">
                                              <p:val>
                                                <p:strVal val="#ppt_w"/>
                                              </p:val>
                                            </p:tav>
                                          </p:tavLst>
                                        </p:anim>
                                        <p:anim calcmode="lin" valueType="num">
                                          <p:cBhvr>
                                            <p:cTn id="33" dur="500" fill="hold"/>
                                            <p:tgtEl>
                                              <p:spTgt spid="68"/>
                                            </p:tgtEl>
                                            <p:attrNameLst>
                                              <p:attrName>ppt_h</p:attrName>
                                            </p:attrNameLst>
                                          </p:cBhvr>
                                          <p:tavLst>
                                            <p:tav tm="0">
                                              <p:val>
                                                <p:fltVal val="0"/>
                                              </p:val>
                                            </p:tav>
                                            <p:tav tm="100000">
                                              <p:val>
                                                <p:strVal val="#ppt_h"/>
                                              </p:val>
                                            </p:tav>
                                          </p:tavLst>
                                        </p:anim>
                                        <p:animEffect transition="in" filter="fade">
                                          <p:cBhvr>
                                            <p:cTn id="34" dur="500"/>
                                            <p:tgtEl>
                                              <p:spTgt spid="68"/>
                                            </p:tgtEl>
                                          </p:cBhvr>
                                        </p:animEffect>
                                      </p:childTnLst>
                                    </p:cTn>
                                  </p:par>
                                  <p:par>
                                    <p:cTn id="35" presetID="53" presetClass="entr" presetSubtype="16" fill="hold" nodeType="withEffect">
                                      <p:stCondLst>
                                        <p:cond delay="250"/>
                                      </p:stCondLst>
                                      <p:childTnLst>
                                        <p:set>
                                          <p:cBhvr>
                                            <p:cTn id="36" dur="1" fill="hold">
                                              <p:stCondLst>
                                                <p:cond delay="0"/>
                                              </p:stCondLst>
                                            </p:cTn>
                                            <p:tgtEl>
                                              <p:spTgt spid="75"/>
                                            </p:tgtEl>
                                            <p:attrNameLst>
                                              <p:attrName>style.visibility</p:attrName>
                                            </p:attrNameLst>
                                          </p:cBhvr>
                                          <p:to>
                                            <p:strVal val="visible"/>
                                          </p:to>
                                        </p:set>
                                        <p:anim calcmode="lin" valueType="num">
                                          <p:cBhvr>
                                            <p:cTn id="37" dur="500" fill="hold"/>
                                            <p:tgtEl>
                                              <p:spTgt spid="75"/>
                                            </p:tgtEl>
                                            <p:attrNameLst>
                                              <p:attrName>ppt_w</p:attrName>
                                            </p:attrNameLst>
                                          </p:cBhvr>
                                          <p:tavLst>
                                            <p:tav tm="0">
                                              <p:val>
                                                <p:fltVal val="0"/>
                                              </p:val>
                                            </p:tav>
                                            <p:tav tm="100000">
                                              <p:val>
                                                <p:strVal val="#ppt_w"/>
                                              </p:val>
                                            </p:tav>
                                          </p:tavLst>
                                        </p:anim>
                                        <p:anim calcmode="lin" valueType="num">
                                          <p:cBhvr>
                                            <p:cTn id="38" dur="500" fill="hold"/>
                                            <p:tgtEl>
                                              <p:spTgt spid="75"/>
                                            </p:tgtEl>
                                            <p:attrNameLst>
                                              <p:attrName>ppt_h</p:attrName>
                                            </p:attrNameLst>
                                          </p:cBhvr>
                                          <p:tavLst>
                                            <p:tav tm="0">
                                              <p:val>
                                                <p:fltVal val="0"/>
                                              </p:val>
                                            </p:tav>
                                            <p:tav tm="100000">
                                              <p:val>
                                                <p:strVal val="#ppt_h"/>
                                              </p:val>
                                            </p:tav>
                                          </p:tavLst>
                                        </p:anim>
                                        <p:animEffect transition="in" filter="fade">
                                          <p:cBhvr>
                                            <p:cTn id="39" dur="500"/>
                                            <p:tgtEl>
                                              <p:spTgt spid="75"/>
                                            </p:tgtEl>
                                          </p:cBhvr>
                                        </p:animEffect>
                                      </p:childTnLst>
                                    </p:cTn>
                                  </p:par>
                                </p:childTnLst>
                              </p:cTn>
                            </p:par>
                            <p:par>
                              <p:cTn id="40" fill="hold">
                                <p:stCondLst>
                                  <p:cond delay="4250"/>
                                </p:stCondLst>
                                <p:childTnLst>
                                  <p:par>
                                    <p:cTn id="41" presetID="10" presetClass="entr" presetSubtype="0" fill="hold" grpId="0"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fade">
                                          <p:cBhvr>
                                            <p:cTn id="46" dur="500"/>
                                            <p:tgtEl>
                                              <p:spTgt spid="69"/>
                                            </p:tgtEl>
                                          </p:cBhvr>
                                        </p:animEffect>
                                      </p:childTnLst>
                                    </p:cTn>
                                  </p:par>
                                  <p:par>
                                    <p:cTn id="47" presetID="2" presetClass="entr" presetSubtype="1" accel="40000" fill="hold" nodeType="withEffect" p14:presetBounceEnd="60000">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14:bounceEnd="60000">
                                          <p:cBhvr additive="base">
                                            <p:cTn id="49" dur="1500" fill="hold"/>
                                            <p:tgtEl>
                                              <p:spTgt spid="29"/>
                                            </p:tgtEl>
                                            <p:attrNameLst>
                                              <p:attrName>ppt_x</p:attrName>
                                            </p:attrNameLst>
                                          </p:cBhvr>
                                          <p:tavLst>
                                            <p:tav tm="0">
                                              <p:val>
                                                <p:strVal val="#ppt_x"/>
                                              </p:val>
                                            </p:tav>
                                            <p:tav tm="100000">
                                              <p:val>
                                                <p:strVal val="#ppt_x"/>
                                              </p:val>
                                            </p:tav>
                                          </p:tavLst>
                                        </p:anim>
                                        <p:anim calcmode="lin" valueType="num" p14:bounceEnd="60000">
                                          <p:cBhvr additive="base">
                                            <p:cTn id="50" dur="1500" fill="hold"/>
                                            <p:tgtEl>
                                              <p:spTgt spid="29"/>
                                            </p:tgtEl>
                                            <p:attrNameLst>
                                              <p:attrName>ppt_y</p:attrName>
                                            </p:attrNameLst>
                                          </p:cBhvr>
                                          <p:tavLst>
                                            <p:tav tm="0">
                                              <p:val>
                                                <p:strVal val="0-#ppt_h/2"/>
                                              </p:val>
                                            </p:tav>
                                            <p:tav tm="100000">
                                              <p:val>
                                                <p:strVal val="#ppt_y"/>
                                              </p:val>
                                            </p:tav>
                                          </p:tavLst>
                                        </p:anim>
                                      </p:childTnLst>
                                    </p:cTn>
                                  </p:par>
                                  <p:par>
                                    <p:cTn id="51" presetID="2" presetClass="entr" presetSubtype="1" accel="40000" fill="hold" nodeType="withEffect" p14:presetBounceEnd="60000">
                                      <p:stCondLst>
                                        <p:cond delay="250"/>
                                      </p:stCondLst>
                                      <p:childTnLst>
                                        <p:set>
                                          <p:cBhvr>
                                            <p:cTn id="52" dur="1" fill="hold">
                                              <p:stCondLst>
                                                <p:cond delay="0"/>
                                              </p:stCondLst>
                                            </p:cTn>
                                            <p:tgtEl>
                                              <p:spTgt spid="78"/>
                                            </p:tgtEl>
                                            <p:attrNameLst>
                                              <p:attrName>style.visibility</p:attrName>
                                            </p:attrNameLst>
                                          </p:cBhvr>
                                          <p:to>
                                            <p:strVal val="visible"/>
                                          </p:to>
                                        </p:set>
                                        <p:anim calcmode="lin" valueType="num" p14:bounceEnd="60000">
                                          <p:cBhvr additive="base">
                                            <p:cTn id="53" dur="1500" fill="hold"/>
                                            <p:tgtEl>
                                              <p:spTgt spid="78"/>
                                            </p:tgtEl>
                                            <p:attrNameLst>
                                              <p:attrName>ppt_x</p:attrName>
                                            </p:attrNameLst>
                                          </p:cBhvr>
                                          <p:tavLst>
                                            <p:tav tm="0">
                                              <p:val>
                                                <p:strVal val="#ppt_x"/>
                                              </p:val>
                                            </p:tav>
                                            <p:tav tm="100000">
                                              <p:val>
                                                <p:strVal val="#ppt_x"/>
                                              </p:val>
                                            </p:tav>
                                          </p:tavLst>
                                        </p:anim>
                                        <p:anim calcmode="lin" valueType="num" p14:bounceEnd="60000">
                                          <p:cBhvr additive="base">
                                            <p:cTn id="54" dur="1500" fill="hold"/>
                                            <p:tgtEl>
                                              <p:spTgt spid="78"/>
                                            </p:tgtEl>
                                            <p:attrNameLst>
                                              <p:attrName>ppt_y</p:attrName>
                                            </p:attrNameLst>
                                          </p:cBhvr>
                                          <p:tavLst>
                                            <p:tav tm="0">
                                              <p:val>
                                                <p:strVal val="0-#ppt_h/2"/>
                                              </p:val>
                                            </p:tav>
                                            <p:tav tm="100000">
                                              <p:val>
                                                <p:strVal val="#ppt_y"/>
                                              </p:val>
                                            </p:tav>
                                          </p:tavLst>
                                        </p:anim>
                                      </p:childTnLst>
                                    </p:cTn>
                                  </p:par>
                                  <p:par>
                                    <p:cTn id="55" presetID="2" presetClass="entr" presetSubtype="4" accel="40000" fill="hold" nodeType="withEffect" p14:presetBounceEnd="60000">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14:bounceEnd="60000">
                                          <p:cBhvr additive="base">
                                            <p:cTn id="57" dur="1500" fill="hold"/>
                                            <p:tgtEl>
                                              <p:spTgt spid="32"/>
                                            </p:tgtEl>
                                            <p:attrNameLst>
                                              <p:attrName>ppt_x</p:attrName>
                                            </p:attrNameLst>
                                          </p:cBhvr>
                                          <p:tavLst>
                                            <p:tav tm="0">
                                              <p:val>
                                                <p:strVal val="#ppt_x"/>
                                              </p:val>
                                            </p:tav>
                                            <p:tav tm="100000">
                                              <p:val>
                                                <p:strVal val="#ppt_x"/>
                                              </p:val>
                                            </p:tav>
                                          </p:tavLst>
                                        </p:anim>
                                        <p:anim calcmode="lin" valueType="num" p14:bounceEnd="60000">
                                          <p:cBhvr additive="base">
                                            <p:cTn id="58" dur="1500" fill="hold"/>
                                            <p:tgtEl>
                                              <p:spTgt spid="32"/>
                                            </p:tgtEl>
                                            <p:attrNameLst>
                                              <p:attrName>ppt_y</p:attrName>
                                            </p:attrNameLst>
                                          </p:cBhvr>
                                          <p:tavLst>
                                            <p:tav tm="0">
                                              <p:val>
                                                <p:strVal val="1+#ppt_h/2"/>
                                              </p:val>
                                            </p:tav>
                                            <p:tav tm="100000">
                                              <p:val>
                                                <p:strVal val="#ppt_y"/>
                                              </p:val>
                                            </p:tav>
                                          </p:tavLst>
                                        </p:anim>
                                      </p:childTnLst>
                                    </p:cTn>
                                  </p:par>
                                  <p:par>
                                    <p:cTn id="59" presetID="2" presetClass="entr" presetSubtype="4" accel="40000" fill="hold" nodeType="withEffect" p14:presetBounceEnd="60000">
                                      <p:stCondLst>
                                        <p:cond delay="250"/>
                                      </p:stCondLst>
                                      <p:childTnLst>
                                        <p:set>
                                          <p:cBhvr>
                                            <p:cTn id="60" dur="1" fill="hold">
                                              <p:stCondLst>
                                                <p:cond delay="0"/>
                                              </p:stCondLst>
                                            </p:cTn>
                                            <p:tgtEl>
                                              <p:spTgt spid="35"/>
                                            </p:tgtEl>
                                            <p:attrNameLst>
                                              <p:attrName>style.visibility</p:attrName>
                                            </p:attrNameLst>
                                          </p:cBhvr>
                                          <p:to>
                                            <p:strVal val="visible"/>
                                          </p:to>
                                        </p:set>
                                        <p:anim calcmode="lin" valueType="num" p14:bounceEnd="60000">
                                          <p:cBhvr additive="base">
                                            <p:cTn id="61" dur="1500" fill="hold"/>
                                            <p:tgtEl>
                                              <p:spTgt spid="35"/>
                                            </p:tgtEl>
                                            <p:attrNameLst>
                                              <p:attrName>ppt_x</p:attrName>
                                            </p:attrNameLst>
                                          </p:cBhvr>
                                          <p:tavLst>
                                            <p:tav tm="0">
                                              <p:val>
                                                <p:strVal val="#ppt_x"/>
                                              </p:val>
                                            </p:tav>
                                            <p:tav tm="100000">
                                              <p:val>
                                                <p:strVal val="#ppt_x"/>
                                              </p:val>
                                            </p:tav>
                                          </p:tavLst>
                                        </p:anim>
                                        <p:anim calcmode="lin" valueType="num" p14:bounceEnd="60000">
                                          <p:cBhvr additive="base">
                                            <p:cTn id="62" dur="1500" fill="hold"/>
                                            <p:tgtEl>
                                              <p:spTgt spid="35"/>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500" fill="hold"/>
                                            <p:tgtEl>
                                              <p:spTgt spid="18"/>
                                            </p:tgtEl>
                                            <p:attrNameLst>
                                              <p:attrName>ppt_x</p:attrName>
                                            </p:attrNameLst>
                                          </p:cBhvr>
                                          <p:tavLst>
                                            <p:tav tm="0">
                                              <p:val>
                                                <p:strVal val="#ppt_x"/>
                                              </p:val>
                                            </p:tav>
                                            <p:tav tm="100000">
                                              <p:val>
                                                <p:strVal val="#ppt_x"/>
                                              </p:val>
                                            </p:tav>
                                          </p:tavLst>
                                        </p:anim>
                                        <p:anim calcmode="lin" valueType="num">
                                          <p:cBhvr additive="base">
                                            <p:cTn id="6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46" grpId="0"/>
          <p:bldP spid="56" grpId="0"/>
          <p:bldP spid="59" grpId="0"/>
          <p:bldP spid="69" grpId="0"/>
          <p:bldP spid="3" grpId="0" animBg="1"/>
          <p:bldP spid="4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500" fill="hold"/>
                                            <p:tgtEl>
                                              <p:spTgt spid="39"/>
                                            </p:tgtEl>
                                            <p:attrNameLst>
                                              <p:attrName>ppt_x</p:attrName>
                                            </p:attrNameLst>
                                          </p:cBhvr>
                                          <p:tavLst>
                                            <p:tav tm="0">
                                              <p:val>
                                                <p:strVal val="0-#ppt_w/2"/>
                                              </p:val>
                                            </p:tav>
                                            <p:tav tm="100000">
                                              <p:val>
                                                <p:strVal val="#ppt_x"/>
                                              </p:val>
                                            </p:tav>
                                          </p:tavLst>
                                        </p:anim>
                                        <p:anim calcmode="lin" valueType="num">
                                          <p:cBhvr additive="base">
                                            <p:cTn id="8" dur="1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1750"/>
                                </p:stCondLst>
                                <p:childTnLst>
                                  <p:par>
                                    <p:cTn id="10" presetID="22" presetClass="entr" presetSubtype="1" fill="hold" grpId="0"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up)">
                                          <p:cBhvr>
                                            <p:cTn id="12" dur="500"/>
                                            <p:tgtEl>
                                              <p:spTgt spid="4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down)">
                                          <p:cBhvr>
                                            <p:cTn id="15" dur="500"/>
                                            <p:tgtEl>
                                              <p:spTgt spid="4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par>
                              <p:cTn id="19" fill="hold">
                                <p:stCondLst>
                                  <p:cond delay="2250"/>
                                </p:stCondLst>
                                <p:childTnLst>
                                  <p:par>
                                    <p:cTn id="20" presetID="22" presetClass="entr" presetSubtype="2" fill="hold" grpId="0" nodeType="after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right)">
                                          <p:cBhvr>
                                            <p:cTn id="22" dur="1250"/>
                                            <p:tgtEl>
                                              <p:spTgt spid="56"/>
                                            </p:tgtEl>
                                          </p:cBhvr>
                                        </p:animEffect>
                                      </p:childTnLst>
                                    </p:cTn>
                                  </p:par>
                                  <p:par>
                                    <p:cTn id="23" presetID="22" presetClass="entr" presetSubtype="2" fill="hold" grpId="0" nodeType="withEffect">
                                      <p:stCondLst>
                                        <p:cond delay="250"/>
                                      </p:stCondLst>
                                      <p:childTnLst>
                                        <p:set>
                                          <p:cBhvr>
                                            <p:cTn id="24" dur="1" fill="hold">
                                              <p:stCondLst>
                                                <p:cond delay="0"/>
                                              </p:stCondLst>
                                            </p:cTn>
                                            <p:tgtEl>
                                              <p:spTgt spid="46"/>
                                            </p:tgtEl>
                                            <p:attrNameLst>
                                              <p:attrName>style.visibility</p:attrName>
                                            </p:attrNameLst>
                                          </p:cBhvr>
                                          <p:to>
                                            <p:strVal val="visible"/>
                                          </p:to>
                                        </p:set>
                                        <p:animEffect transition="in" filter="wipe(right)">
                                          <p:cBhvr>
                                            <p:cTn id="25" dur="1250"/>
                                            <p:tgtEl>
                                              <p:spTgt spid="46"/>
                                            </p:tgtEl>
                                          </p:cBhvr>
                                        </p:animEffect>
                                      </p:childTnLst>
                                    </p:cTn>
                                  </p:par>
                                  <p:par>
                                    <p:cTn id="26" presetID="22" presetClass="entr" presetSubtype="2" fill="hold" nodeType="withEffect">
                                      <p:stCondLst>
                                        <p:cond delay="500"/>
                                      </p:stCondLst>
                                      <p:childTnLst>
                                        <p:set>
                                          <p:cBhvr>
                                            <p:cTn id="27" dur="1" fill="hold">
                                              <p:stCondLst>
                                                <p:cond delay="0"/>
                                              </p:stCondLst>
                                            </p:cTn>
                                            <p:tgtEl>
                                              <p:spTgt spid="4"/>
                                            </p:tgtEl>
                                            <p:attrNameLst>
                                              <p:attrName>style.visibility</p:attrName>
                                            </p:attrNameLst>
                                          </p:cBhvr>
                                          <p:to>
                                            <p:strVal val="visible"/>
                                          </p:to>
                                        </p:set>
                                        <p:animEffect transition="in" filter="wipe(right)">
                                          <p:cBhvr>
                                            <p:cTn id="28" dur="1250"/>
                                            <p:tgtEl>
                                              <p:spTgt spid="4"/>
                                            </p:tgtEl>
                                          </p:cBhvr>
                                        </p:animEffect>
                                      </p:childTnLst>
                                    </p:cTn>
                                  </p:par>
                                </p:childTnLst>
                              </p:cTn>
                            </p:par>
                            <p:par>
                              <p:cTn id="29" fill="hold">
                                <p:stCondLst>
                                  <p:cond delay="3750"/>
                                </p:stCondLst>
                                <p:childTnLst>
                                  <p:par>
                                    <p:cTn id="30" presetID="53" presetClass="entr" presetSubtype="16" fill="hold" nodeType="afterEffect">
                                      <p:stCondLst>
                                        <p:cond delay="0"/>
                                      </p:stCondLst>
                                      <p:childTnLst>
                                        <p:set>
                                          <p:cBhvr>
                                            <p:cTn id="31" dur="1" fill="hold">
                                              <p:stCondLst>
                                                <p:cond delay="0"/>
                                              </p:stCondLst>
                                            </p:cTn>
                                            <p:tgtEl>
                                              <p:spTgt spid="68"/>
                                            </p:tgtEl>
                                            <p:attrNameLst>
                                              <p:attrName>style.visibility</p:attrName>
                                            </p:attrNameLst>
                                          </p:cBhvr>
                                          <p:to>
                                            <p:strVal val="visible"/>
                                          </p:to>
                                        </p:set>
                                        <p:anim calcmode="lin" valueType="num">
                                          <p:cBhvr>
                                            <p:cTn id="32" dur="500" fill="hold"/>
                                            <p:tgtEl>
                                              <p:spTgt spid="68"/>
                                            </p:tgtEl>
                                            <p:attrNameLst>
                                              <p:attrName>ppt_w</p:attrName>
                                            </p:attrNameLst>
                                          </p:cBhvr>
                                          <p:tavLst>
                                            <p:tav tm="0">
                                              <p:val>
                                                <p:fltVal val="0"/>
                                              </p:val>
                                            </p:tav>
                                            <p:tav tm="100000">
                                              <p:val>
                                                <p:strVal val="#ppt_w"/>
                                              </p:val>
                                            </p:tav>
                                          </p:tavLst>
                                        </p:anim>
                                        <p:anim calcmode="lin" valueType="num">
                                          <p:cBhvr>
                                            <p:cTn id="33" dur="500" fill="hold"/>
                                            <p:tgtEl>
                                              <p:spTgt spid="68"/>
                                            </p:tgtEl>
                                            <p:attrNameLst>
                                              <p:attrName>ppt_h</p:attrName>
                                            </p:attrNameLst>
                                          </p:cBhvr>
                                          <p:tavLst>
                                            <p:tav tm="0">
                                              <p:val>
                                                <p:fltVal val="0"/>
                                              </p:val>
                                            </p:tav>
                                            <p:tav tm="100000">
                                              <p:val>
                                                <p:strVal val="#ppt_h"/>
                                              </p:val>
                                            </p:tav>
                                          </p:tavLst>
                                        </p:anim>
                                        <p:animEffect transition="in" filter="fade">
                                          <p:cBhvr>
                                            <p:cTn id="34" dur="500"/>
                                            <p:tgtEl>
                                              <p:spTgt spid="68"/>
                                            </p:tgtEl>
                                          </p:cBhvr>
                                        </p:animEffect>
                                      </p:childTnLst>
                                    </p:cTn>
                                  </p:par>
                                  <p:par>
                                    <p:cTn id="35" presetID="53" presetClass="entr" presetSubtype="16" fill="hold" nodeType="withEffect">
                                      <p:stCondLst>
                                        <p:cond delay="250"/>
                                      </p:stCondLst>
                                      <p:childTnLst>
                                        <p:set>
                                          <p:cBhvr>
                                            <p:cTn id="36" dur="1" fill="hold">
                                              <p:stCondLst>
                                                <p:cond delay="0"/>
                                              </p:stCondLst>
                                            </p:cTn>
                                            <p:tgtEl>
                                              <p:spTgt spid="75"/>
                                            </p:tgtEl>
                                            <p:attrNameLst>
                                              <p:attrName>style.visibility</p:attrName>
                                            </p:attrNameLst>
                                          </p:cBhvr>
                                          <p:to>
                                            <p:strVal val="visible"/>
                                          </p:to>
                                        </p:set>
                                        <p:anim calcmode="lin" valueType="num">
                                          <p:cBhvr>
                                            <p:cTn id="37" dur="500" fill="hold"/>
                                            <p:tgtEl>
                                              <p:spTgt spid="75"/>
                                            </p:tgtEl>
                                            <p:attrNameLst>
                                              <p:attrName>ppt_w</p:attrName>
                                            </p:attrNameLst>
                                          </p:cBhvr>
                                          <p:tavLst>
                                            <p:tav tm="0">
                                              <p:val>
                                                <p:fltVal val="0"/>
                                              </p:val>
                                            </p:tav>
                                            <p:tav tm="100000">
                                              <p:val>
                                                <p:strVal val="#ppt_w"/>
                                              </p:val>
                                            </p:tav>
                                          </p:tavLst>
                                        </p:anim>
                                        <p:anim calcmode="lin" valueType="num">
                                          <p:cBhvr>
                                            <p:cTn id="38" dur="500" fill="hold"/>
                                            <p:tgtEl>
                                              <p:spTgt spid="75"/>
                                            </p:tgtEl>
                                            <p:attrNameLst>
                                              <p:attrName>ppt_h</p:attrName>
                                            </p:attrNameLst>
                                          </p:cBhvr>
                                          <p:tavLst>
                                            <p:tav tm="0">
                                              <p:val>
                                                <p:fltVal val="0"/>
                                              </p:val>
                                            </p:tav>
                                            <p:tav tm="100000">
                                              <p:val>
                                                <p:strVal val="#ppt_h"/>
                                              </p:val>
                                            </p:tav>
                                          </p:tavLst>
                                        </p:anim>
                                        <p:animEffect transition="in" filter="fade">
                                          <p:cBhvr>
                                            <p:cTn id="39" dur="500"/>
                                            <p:tgtEl>
                                              <p:spTgt spid="75"/>
                                            </p:tgtEl>
                                          </p:cBhvr>
                                        </p:animEffect>
                                      </p:childTnLst>
                                    </p:cTn>
                                  </p:par>
                                </p:childTnLst>
                              </p:cTn>
                            </p:par>
                            <p:par>
                              <p:cTn id="40" fill="hold">
                                <p:stCondLst>
                                  <p:cond delay="4250"/>
                                </p:stCondLst>
                                <p:childTnLst>
                                  <p:par>
                                    <p:cTn id="41" presetID="10" presetClass="entr" presetSubtype="0" fill="hold" grpId="0"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fade">
                                          <p:cBhvr>
                                            <p:cTn id="46" dur="500"/>
                                            <p:tgtEl>
                                              <p:spTgt spid="69"/>
                                            </p:tgtEl>
                                          </p:cBhvr>
                                        </p:animEffect>
                                      </p:childTnLst>
                                    </p:cTn>
                                  </p:par>
                                  <p:par>
                                    <p:cTn id="47" presetID="2" presetClass="entr" presetSubtype="1" accel="4000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1500" fill="hold"/>
                                            <p:tgtEl>
                                              <p:spTgt spid="29"/>
                                            </p:tgtEl>
                                            <p:attrNameLst>
                                              <p:attrName>ppt_x</p:attrName>
                                            </p:attrNameLst>
                                          </p:cBhvr>
                                          <p:tavLst>
                                            <p:tav tm="0">
                                              <p:val>
                                                <p:strVal val="#ppt_x"/>
                                              </p:val>
                                            </p:tav>
                                            <p:tav tm="100000">
                                              <p:val>
                                                <p:strVal val="#ppt_x"/>
                                              </p:val>
                                            </p:tav>
                                          </p:tavLst>
                                        </p:anim>
                                        <p:anim calcmode="lin" valueType="num">
                                          <p:cBhvr additive="base">
                                            <p:cTn id="50" dur="1500" fill="hold"/>
                                            <p:tgtEl>
                                              <p:spTgt spid="29"/>
                                            </p:tgtEl>
                                            <p:attrNameLst>
                                              <p:attrName>ppt_y</p:attrName>
                                            </p:attrNameLst>
                                          </p:cBhvr>
                                          <p:tavLst>
                                            <p:tav tm="0">
                                              <p:val>
                                                <p:strVal val="0-#ppt_h/2"/>
                                              </p:val>
                                            </p:tav>
                                            <p:tav tm="100000">
                                              <p:val>
                                                <p:strVal val="#ppt_y"/>
                                              </p:val>
                                            </p:tav>
                                          </p:tavLst>
                                        </p:anim>
                                      </p:childTnLst>
                                    </p:cTn>
                                  </p:par>
                                  <p:par>
                                    <p:cTn id="51" presetID="2" presetClass="entr" presetSubtype="1" accel="40000" fill="hold" nodeType="withEffect">
                                      <p:stCondLst>
                                        <p:cond delay="250"/>
                                      </p:stCondLst>
                                      <p:childTnLst>
                                        <p:set>
                                          <p:cBhvr>
                                            <p:cTn id="52" dur="1" fill="hold">
                                              <p:stCondLst>
                                                <p:cond delay="0"/>
                                              </p:stCondLst>
                                            </p:cTn>
                                            <p:tgtEl>
                                              <p:spTgt spid="78"/>
                                            </p:tgtEl>
                                            <p:attrNameLst>
                                              <p:attrName>style.visibility</p:attrName>
                                            </p:attrNameLst>
                                          </p:cBhvr>
                                          <p:to>
                                            <p:strVal val="visible"/>
                                          </p:to>
                                        </p:set>
                                        <p:anim calcmode="lin" valueType="num">
                                          <p:cBhvr additive="base">
                                            <p:cTn id="53" dur="1500" fill="hold"/>
                                            <p:tgtEl>
                                              <p:spTgt spid="78"/>
                                            </p:tgtEl>
                                            <p:attrNameLst>
                                              <p:attrName>ppt_x</p:attrName>
                                            </p:attrNameLst>
                                          </p:cBhvr>
                                          <p:tavLst>
                                            <p:tav tm="0">
                                              <p:val>
                                                <p:strVal val="#ppt_x"/>
                                              </p:val>
                                            </p:tav>
                                            <p:tav tm="100000">
                                              <p:val>
                                                <p:strVal val="#ppt_x"/>
                                              </p:val>
                                            </p:tav>
                                          </p:tavLst>
                                        </p:anim>
                                        <p:anim calcmode="lin" valueType="num">
                                          <p:cBhvr additive="base">
                                            <p:cTn id="54" dur="1500" fill="hold"/>
                                            <p:tgtEl>
                                              <p:spTgt spid="78"/>
                                            </p:tgtEl>
                                            <p:attrNameLst>
                                              <p:attrName>ppt_y</p:attrName>
                                            </p:attrNameLst>
                                          </p:cBhvr>
                                          <p:tavLst>
                                            <p:tav tm="0">
                                              <p:val>
                                                <p:strVal val="0-#ppt_h/2"/>
                                              </p:val>
                                            </p:tav>
                                            <p:tav tm="100000">
                                              <p:val>
                                                <p:strVal val="#ppt_y"/>
                                              </p:val>
                                            </p:tav>
                                          </p:tavLst>
                                        </p:anim>
                                      </p:childTnLst>
                                    </p:cTn>
                                  </p:par>
                                  <p:par>
                                    <p:cTn id="55" presetID="2" presetClass="entr" presetSubtype="4" accel="4000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1500" fill="hold"/>
                                            <p:tgtEl>
                                              <p:spTgt spid="32"/>
                                            </p:tgtEl>
                                            <p:attrNameLst>
                                              <p:attrName>ppt_x</p:attrName>
                                            </p:attrNameLst>
                                          </p:cBhvr>
                                          <p:tavLst>
                                            <p:tav tm="0">
                                              <p:val>
                                                <p:strVal val="#ppt_x"/>
                                              </p:val>
                                            </p:tav>
                                            <p:tav tm="100000">
                                              <p:val>
                                                <p:strVal val="#ppt_x"/>
                                              </p:val>
                                            </p:tav>
                                          </p:tavLst>
                                        </p:anim>
                                        <p:anim calcmode="lin" valueType="num">
                                          <p:cBhvr additive="base">
                                            <p:cTn id="58" dur="1500" fill="hold"/>
                                            <p:tgtEl>
                                              <p:spTgt spid="32"/>
                                            </p:tgtEl>
                                            <p:attrNameLst>
                                              <p:attrName>ppt_y</p:attrName>
                                            </p:attrNameLst>
                                          </p:cBhvr>
                                          <p:tavLst>
                                            <p:tav tm="0">
                                              <p:val>
                                                <p:strVal val="1+#ppt_h/2"/>
                                              </p:val>
                                            </p:tav>
                                            <p:tav tm="100000">
                                              <p:val>
                                                <p:strVal val="#ppt_y"/>
                                              </p:val>
                                            </p:tav>
                                          </p:tavLst>
                                        </p:anim>
                                      </p:childTnLst>
                                    </p:cTn>
                                  </p:par>
                                  <p:par>
                                    <p:cTn id="59" presetID="2" presetClass="entr" presetSubtype="4" accel="40000" fill="hold" nodeType="withEffect">
                                      <p:stCondLst>
                                        <p:cond delay="250"/>
                                      </p:stCondLst>
                                      <p:childTnLst>
                                        <p:set>
                                          <p:cBhvr>
                                            <p:cTn id="60" dur="1" fill="hold">
                                              <p:stCondLst>
                                                <p:cond delay="0"/>
                                              </p:stCondLst>
                                            </p:cTn>
                                            <p:tgtEl>
                                              <p:spTgt spid="35"/>
                                            </p:tgtEl>
                                            <p:attrNameLst>
                                              <p:attrName>style.visibility</p:attrName>
                                            </p:attrNameLst>
                                          </p:cBhvr>
                                          <p:to>
                                            <p:strVal val="visible"/>
                                          </p:to>
                                        </p:set>
                                        <p:anim calcmode="lin" valueType="num">
                                          <p:cBhvr additive="base">
                                            <p:cTn id="61" dur="1500" fill="hold"/>
                                            <p:tgtEl>
                                              <p:spTgt spid="35"/>
                                            </p:tgtEl>
                                            <p:attrNameLst>
                                              <p:attrName>ppt_x</p:attrName>
                                            </p:attrNameLst>
                                          </p:cBhvr>
                                          <p:tavLst>
                                            <p:tav tm="0">
                                              <p:val>
                                                <p:strVal val="#ppt_x"/>
                                              </p:val>
                                            </p:tav>
                                            <p:tav tm="100000">
                                              <p:val>
                                                <p:strVal val="#ppt_x"/>
                                              </p:val>
                                            </p:tav>
                                          </p:tavLst>
                                        </p:anim>
                                        <p:anim calcmode="lin" valueType="num">
                                          <p:cBhvr additive="base">
                                            <p:cTn id="62" dur="1500" fill="hold"/>
                                            <p:tgtEl>
                                              <p:spTgt spid="35"/>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500" fill="hold"/>
                                            <p:tgtEl>
                                              <p:spTgt spid="18"/>
                                            </p:tgtEl>
                                            <p:attrNameLst>
                                              <p:attrName>ppt_x</p:attrName>
                                            </p:attrNameLst>
                                          </p:cBhvr>
                                          <p:tavLst>
                                            <p:tav tm="0">
                                              <p:val>
                                                <p:strVal val="#ppt_x"/>
                                              </p:val>
                                            </p:tav>
                                            <p:tav tm="100000">
                                              <p:val>
                                                <p:strVal val="#ppt_x"/>
                                              </p:val>
                                            </p:tav>
                                          </p:tavLst>
                                        </p:anim>
                                        <p:anim calcmode="lin" valueType="num">
                                          <p:cBhvr additive="base">
                                            <p:cTn id="6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46" grpId="0"/>
          <p:bldP spid="56" grpId="0"/>
          <p:bldP spid="59" grpId="0"/>
          <p:bldP spid="69" grpId="0"/>
          <p:bldP spid="3" grpId="0" animBg="1"/>
          <p:bldP spid="40"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7515" y="0"/>
            <a:ext cx="4572000" cy="6858000"/>
          </a:xfrm>
          <a:prstGeom prst="rect">
            <a:avLst/>
          </a:prstGeom>
        </p:spPr>
      </p:pic>
      <p:sp>
        <p:nvSpPr>
          <p:cNvPr id="10" name="文本框 9"/>
          <p:cNvSpPr txBox="1"/>
          <p:nvPr/>
        </p:nvSpPr>
        <p:spPr>
          <a:xfrm flipH="1">
            <a:off x="6847840" y="2443162"/>
            <a:ext cx="4009758" cy="1568450"/>
          </a:xfrm>
          <a:prstGeom prst="rect">
            <a:avLst/>
          </a:prstGeom>
          <a:noFill/>
        </p:spPr>
        <p:txBody>
          <a:bodyPr wrap="square" rtlCol="0">
            <a:spAutoFit/>
          </a:bodyPr>
          <a:lstStyle/>
          <a:p>
            <a:pPr algn="dist"/>
            <a:r>
              <a:rPr lang="zh-CN" altLang="en-US" sz="4800" dirty="0">
                <a:latin typeface="思源黑体 CN Normal" panose="020B0400000000000000" pitchFamily="34" charset="-122"/>
                <a:ea typeface="思源黑体 CN Normal" panose="020B0400000000000000" pitchFamily="34" charset="-122"/>
              </a:rPr>
              <a:t>如何利用共振现象造福人类</a:t>
            </a:r>
            <a:endParaRPr lang="zh-CN" altLang="en-US" sz="4800" dirty="0">
              <a:latin typeface="思源黑体 CN Normal" panose="020B0400000000000000" pitchFamily="34" charset="-122"/>
              <a:ea typeface="思源黑体 CN Normal" panose="020B0400000000000000" pitchFamily="34" charset="-122"/>
            </a:endParaRPr>
          </a:p>
        </p:txBody>
      </p:sp>
      <p:grpSp>
        <p:nvGrpSpPr>
          <p:cNvPr id="3" name="组合 2"/>
          <p:cNvGrpSpPr/>
          <p:nvPr/>
        </p:nvGrpSpPr>
        <p:grpSpPr>
          <a:xfrm>
            <a:off x="3949065" y="2299970"/>
            <a:ext cx="2203450" cy="2315210"/>
            <a:chOff x="9620578" y="3901966"/>
            <a:chExt cx="1836000" cy="1836000"/>
          </a:xfrm>
        </p:grpSpPr>
        <p:sp>
          <p:nvSpPr>
            <p:cNvPr id="11" name="矩形 10"/>
            <p:cNvSpPr/>
            <p:nvPr/>
          </p:nvSpPr>
          <p:spPr>
            <a:xfrm>
              <a:off x="9620578" y="3901966"/>
              <a:ext cx="1836000" cy="1836000"/>
            </a:xfrm>
            <a:prstGeom prst="rect">
              <a:avLst/>
            </a:prstGeom>
            <a:solidFill>
              <a:srgbClr val="002060">
                <a:alpha val="9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9943276" y="4344600"/>
              <a:ext cx="1243515" cy="950732"/>
            </a:xfrm>
            <a:prstGeom prst="rect">
              <a:avLst/>
            </a:prstGeom>
            <a:noFill/>
            <a:ln>
              <a:noFill/>
            </a:ln>
          </p:spPr>
          <p:txBody>
            <a:bodyPr wrap="square" rtlCol="0">
              <a:spAutoFit/>
            </a:bodyPr>
            <a:lstStyle/>
            <a:p>
              <a:pPr algn="ctr"/>
              <a:r>
                <a:rPr lang="en-US" altLang="zh-CN" sz="7200" b="1" dirty="0" smtClean="0">
                  <a:solidFill>
                    <a:schemeClr val="bg1"/>
                  </a:solidFill>
                  <a:latin typeface="思源黑体 CN Normal" panose="020B0400000000000000" pitchFamily="34" charset="-122"/>
                  <a:ea typeface="思源黑体 CN Normal" panose="020B0400000000000000" pitchFamily="34" charset="-122"/>
                </a:rPr>
                <a:t>04</a:t>
              </a:r>
              <a:endParaRPr lang="en-US" altLang="zh-CN" sz="7200" b="1" dirty="0">
                <a:solidFill>
                  <a:schemeClr val="bg1"/>
                </a:solidFill>
                <a:latin typeface="思源黑体 CN Normal" panose="020B0400000000000000" pitchFamily="34" charset="-122"/>
                <a:ea typeface="思源黑体 CN Normal" panose="020B0400000000000000" pitchFamily="34" charset="-122"/>
              </a:endParaRPr>
            </a:p>
          </p:txBody>
        </p:sp>
      </p:grpSp>
      <p:cxnSp>
        <p:nvCxnSpPr>
          <p:cNvPr id="14" name="直接连接符 13"/>
          <p:cNvCxnSpPr/>
          <p:nvPr/>
        </p:nvCxnSpPr>
        <p:spPr>
          <a:xfrm flipH="1">
            <a:off x="653211" y="5860509"/>
            <a:ext cx="574850" cy="997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761896" y="5670729"/>
            <a:ext cx="466166" cy="80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4704111" y="-1"/>
            <a:ext cx="318036" cy="5518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912242" y="3911932"/>
            <a:ext cx="4548318" cy="1383665"/>
          </a:xfrm>
          <a:prstGeom prst="rect">
            <a:avLst/>
          </a:prstGeom>
          <a:noFill/>
        </p:spPr>
        <p:txBody>
          <a:bodyPr wrap="square" rtlCol="0">
            <a:spAutoFit/>
          </a:bodyPr>
          <a:lstStyle/>
          <a:p>
            <a:pPr>
              <a:lnSpc>
                <a:spcPct val="150000"/>
              </a:lnSpc>
            </a:pPr>
            <a:r>
              <a:rPr lang="zh-CN" altLang="en-US" sz="1400" dirty="0">
                <a:solidFill>
                  <a:schemeClr val="bg1">
                    <a:lumMod val="75000"/>
                  </a:schemeClr>
                </a:solidFill>
                <a:latin typeface="思源黑体 CN Normal" panose="020B0400000000000000" pitchFamily="34" charset="-122"/>
                <a:ea typeface="思源黑体 CN Normal" panose="020B0400000000000000" pitchFamily="34" charset="-122"/>
              </a:rPr>
              <a:t>在了解了共振的定义以及共振现象可能会对人类社会所产生的影响以后，最为重要的就是我们应该如何利用共振现象来为人类造福了，下面为大家提供了几点建议仅供参考。</a:t>
            </a:r>
            <a:endParaRPr lang="zh-CN" altLang="en-US" sz="1400" dirty="0">
              <a:solidFill>
                <a:schemeClr val="bg1">
                  <a:lumMod val="75000"/>
                </a:schemeClr>
              </a:solidFill>
              <a:latin typeface="思源黑体 CN Normal" panose="020B0400000000000000" pitchFamily="34" charset="-122"/>
              <a:ea typeface="思源黑体 CN Normal" panose="020B0400000000000000" pitchFamily="34" charset="-122"/>
            </a:endParaRPr>
          </a:p>
        </p:txBody>
      </p:sp>
      <p:sp>
        <p:nvSpPr>
          <p:cNvPr id="6" name="矩形 5"/>
          <p:cNvSpPr/>
          <p:nvPr/>
        </p:nvSpPr>
        <p:spPr>
          <a:xfrm>
            <a:off x="6462395" y="2113280"/>
            <a:ext cx="75565" cy="3245485"/>
          </a:xfrm>
          <a:prstGeom prst="rect">
            <a:avLst/>
          </a:prstGeom>
          <a:solidFill>
            <a:schemeClr val="bg1">
              <a:lumMod val="7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750" fill="hold"/>
                                            <p:tgtEl>
                                              <p:spTgt spid="3"/>
                                            </p:tgtEl>
                                            <p:attrNameLst>
                                              <p:attrName>ppt_x</p:attrName>
                                            </p:attrNameLst>
                                          </p:cBhvr>
                                          <p:tavLst>
                                            <p:tav tm="0">
                                              <p:val>
                                                <p:strVal val="1+#ppt_w/2"/>
                                              </p:val>
                                            </p:tav>
                                            <p:tav tm="100000">
                                              <p:val>
                                                <p:strVal val="#ppt_x"/>
                                              </p:val>
                                            </p:tav>
                                          </p:tavLst>
                                        </p:anim>
                                        <p:anim calcmode="lin" valueType="num">
                                          <p:cBhvr additive="base">
                                            <p:cTn id="12" dur="17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2" presetClass="entr" presetSubtype="1" accel="40000" fill="hold" nodeType="withEffect" p14:presetBounceEnd="60000">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14:bounceEnd="60000">
                                          <p:cBhvr additive="base">
                                            <p:cTn id="19" dur="1500" fill="hold"/>
                                            <p:tgtEl>
                                              <p:spTgt spid="16"/>
                                            </p:tgtEl>
                                            <p:attrNameLst>
                                              <p:attrName>ppt_x</p:attrName>
                                            </p:attrNameLst>
                                          </p:cBhvr>
                                          <p:tavLst>
                                            <p:tav tm="0">
                                              <p:val>
                                                <p:strVal val="#ppt_x"/>
                                              </p:val>
                                            </p:tav>
                                            <p:tav tm="100000">
                                              <p:val>
                                                <p:strVal val="#ppt_x"/>
                                              </p:val>
                                            </p:tav>
                                          </p:tavLst>
                                        </p:anim>
                                        <p:anim calcmode="lin" valueType="num" p14:bounceEnd="60000">
                                          <p:cBhvr additive="base">
                                            <p:cTn id="20" dur="1500" fill="hold"/>
                                            <p:tgtEl>
                                              <p:spTgt spid="16"/>
                                            </p:tgtEl>
                                            <p:attrNameLst>
                                              <p:attrName>ppt_y</p:attrName>
                                            </p:attrNameLst>
                                          </p:cBhvr>
                                          <p:tavLst>
                                            <p:tav tm="0">
                                              <p:val>
                                                <p:strVal val="0-#ppt_h/2"/>
                                              </p:val>
                                            </p:tav>
                                            <p:tav tm="100000">
                                              <p:val>
                                                <p:strVal val="#ppt_y"/>
                                              </p:val>
                                            </p:tav>
                                          </p:tavLst>
                                        </p:anim>
                                      </p:childTnLst>
                                    </p:cTn>
                                  </p:par>
                                  <p:par>
                                    <p:cTn id="21" presetID="2" presetClass="entr" presetSubtype="4" accel="40000" fill="hold" nodeType="withEffect" p14:presetBounceEnd="60000">
                                      <p:stCondLst>
                                        <p:cond delay="250"/>
                                      </p:stCondLst>
                                      <p:childTnLst>
                                        <p:set>
                                          <p:cBhvr>
                                            <p:cTn id="22" dur="1" fill="hold">
                                              <p:stCondLst>
                                                <p:cond delay="0"/>
                                              </p:stCondLst>
                                            </p:cTn>
                                            <p:tgtEl>
                                              <p:spTgt spid="14"/>
                                            </p:tgtEl>
                                            <p:attrNameLst>
                                              <p:attrName>style.visibility</p:attrName>
                                            </p:attrNameLst>
                                          </p:cBhvr>
                                          <p:to>
                                            <p:strVal val="visible"/>
                                          </p:to>
                                        </p:set>
                                        <p:anim calcmode="lin" valueType="num" p14:bounceEnd="60000">
                                          <p:cBhvr additive="base">
                                            <p:cTn id="23" dur="1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accel="40000" fill="hold" nodeType="withEffect" p14:presetBounceEnd="60000">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14:bounceEnd="60000">
                                          <p:cBhvr additive="base">
                                            <p:cTn id="27" dur="1500" fill="hold"/>
                                            <p:tgtEl>
                                              <p:spTgt spid="15"/>
                                            </p:tgtEl>
                                            <p:attrNameLst>
                                              <p:attrName>ppt_x</p:attrName>
                                            </p:attrNameLst>
                                          </p:cBhvr>
                                          <p:tavLst>
                                            <p:tav tm="0">
                                              <p:val>
                                                <p:strVal val="#ppt_x"/>
                                              </p:val>
                                            </p:tav>
                                            <p:tav tm="100000">
                                              <p:val>
                                                <p:strVal val="#ppt_x"/>
                                              </p:val>
                                            </p:tav>
                                          </p:tavLst>
                                        </p:anim>
                                        <p:anim calcmode="lin" valueType="num" p14:bounceEnd="60000">
                                          <p:cBhvr additive="base">
                                            <p:cTn id="2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750" fill="hold"/>
                                            <p:tgtEl>
                                              <p:spTgt spid="3"/>
                                            </p:tgtEl>
                                            <p:attrNameLst>
                                              <p:attrName>ppt_x</p:attrName>
                                            </p:attrNameLst>
                                          </p:cBhvr>
                                          <p:tavLst>
                                            <p:tav tm="0">
                                              <p:val>
                                                <p:strVal val="1+#ppt_w/2"/>
                                              </p:val>
                                            </p:tav>
                                            <p:tav tm="100000">
                                              <p:val>
                                                <p:strVal val="#ppt_x"/>
                                              </p:val>
                                            </p:tav>
                                          </p:tavLst>
                                        </p:anim>
                                        <p:anim calcmode="lin" valueType="num">
                                          <p:cBhvr additive="base">
                                            <p:cTn id="12" dur="17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2" presetClass="entr" presetSubtype="1" accel="4000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500" fill="hold"/>
                                            <p:tgtEl>
                                              <p:spTgt spid="16"/>
                                            </p:tgtEl>
                                            <p:attrNameLst>
                                              <p:attrName>ppt_x</p:attrName>
                                            </p:attrNameLst>
                                          </p:cBhvr>
                                          <p:tavLst>
                                            <p:tav tm="0">
                                              <p:val>
                                                <p:strVal val="#ppt_x"/>
                                              </p:val>
                                            </p:tav>
                                            <p:tav tm="100000">
                                              <p:val>
                                                <p:strVal val="#ppt_x"/>
                                              </p:val>
                                            </p:tav>
                                          </p:tavLst>
                                        </p:anim>
                                        <p:anim calcmode="lin" valueType="num">
                                          <p:cBhvr additive="base">
                                            <p:cTn id="20" dur="1500" fill="hold"/>
                                            <p:tgtEl>
                                              <p:spTgt spid="16"/>
                                            </p:tgtEl>
                                            <p:attrNameLst>
                                              <p:attrName>ppt_y</p:attrName>
                                            </p:attrNameLst>
                                          </p:cBhvr>
                                          <p:tavLst>
                                            <p:tav tm="0">
                                              <p:val>
                                                <p:strVal val="0-#ppt_h/2"/>
                                              </p:val>
                                            </p:tav>
                                            <p:tav tm="100000">
                                              <p:val>
                                                <p:strVal val="#ppt_y"/>
                                              </p:val>
                                            </p:tav>
                                          </p:tavLst>
                                        </p:anim>
                                      </p:childTnLst>
                                    </p:cTn>
                                  </p:par>
                                  <p:par>
                                    <p:cTn id="21" presetID="2" presetClass="entr" presetSubtype="4" accel="40000" fill="hold" nodeType="withEffect">
                                      <p:stCondLst>
                                        <p:cond delay="25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500" fill="hold"/>
                                            <p:tgtEl>
                                              <p:spTgt spid="14"/>
                                            </p:tgtEl>
                                            <p:attrNameLst>
                                              <p:attrName>ppt_x</p:attrName>
                                            </p:attrNameLst>
                                          </p:cBhvr>
                                          <p:tavLst>
                                            <p:tav tm="0">
                                              <p:val>
                                                <p:strVal val="#ppt_x"/>
                                              </p:val>
                                            </p:tav>
                                            <p:tav tm="100000">
                                              <p:val>
                                                <p:strVal val="#ppt_x"/>
                                              </p:val>
                                            </p:tav>
                                          </p:tavLst>
                                        </p:anim>
                                        <p:anim calcmode="lin" valueType="num">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accel="40000" fill="hold"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500" fill="hold"/>
                                            <p:tgtEl>
                                              <p:spTgt spid="15"/>
                                            </p:tgtEl>
                                            <p:attrNameLst>
                                              <p:attrName>ppt_x</p:attrName>
                                            </p:attrNameLst>
                                          </p:cBhvr>
                                          <p:tavLst>
                                            <p:tav tm="0">
                                              <p:val>
                                                <p:strVal val="#ppt_x"/>
                                              </p:val>
                                            </p:tav>
                                            <p:tav tm="100000">
                                              <p:val>
                                                <p:strVal val="#ppt_x"/>
                                              </p:val>
                                            </p:tav>
                                          </p:tavLst>
                                        </p:anim>
                                        <p:anim calcmode="lin" valueType="num">
                                          <p:cBhvr additive="base">
                                            <p:cTn id="2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线连接符 3"/>
          <p:cNvCxnSpPr/>
          <p:nvPr/>
        </p:nvCxnSpPr>
        <p:spPr>
          <a:xfrm>
            <a:off x="0" y="6282055"/>
            <a:ext cx="1219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flipH="1">
            <a:off x="1055370" y="401320"/>
            <a:ext cx="4505960" cy="337185"/>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此处添加标题</a:t>
            </a:r>
            <a:endParaRPr lang="zh-CN" altLang="en-US" sz="1600" dirty="0">
              <a:solidFill>
                <a:srgbClr val="002060"/>
              </a:solidFill>
              <a:latin typeface="思源黑体 CN Normal" panose="020B0400000000000000" pitchFamily="34" charset="-122"/>
              <a:ea typeface="思源黑体 CN Normal" panose="020B0400000000000000" pitchFamily="34" charset="-122"/>
            </a:endParaRPr>
          </a:p>
        </p:txBody>
      </p:sp>
      <p:grpSp>
        <p:nvGrpSpPr>
          <p:cNvPr id="41" name="组合 40"/>
          <p:cNvGrpSpPr/>
          <p:nvPr userDrawn="1"/>
        </p:nvGrpSpPr>
        <p:grpSpPr>
          <a:xfrm>
            <a:off x="695325" y="389385"/>
            <a:ext cx="360000" cy="360000"/>
            <a:chOff x="695325" y="379860"/>
            <a:chExt cx="360000" cy="360000"/>
          </a:xfrm>
        </p:grpSpPr>
        <p:sp>
          <p:nvSpPr>
            <p:cNvPr id="42" name="矩形 41"/>
            <p:cNvSpPr/>
            <p:nvPr/>
          </p:nvSpPr>
          <p:spPr>
            <a:xfrm>
              <a:off x="695325" y="379860"/>
              <a:ext cx="360000" cy="360000"/>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695325" y="421361"/>
              <a:ext cx="360000" cy="275590"/>
            </a:xfrm>
            <a:prstGeom prst="rect">
              <a:avLst/>
            </a:prstGeom>
            <a:noFill/>
          </p:spPr>
          <p:txBody>
            <a:bodyPr wrap="square" rtlCol="0">
              <a:spAutoFit/>
            </a:bodyPr>
            <a:lstStyle/>
            <a:p>
              <a:pPr algn="ctr"/>
              <a:r>
                <a:rPr lang="en-US" altLang="zh-CN" sz="1200" dirty="0">
                  <a:solidFill>
                    <a:schemeClr val="bg1"/>
                  </a:solidFill>
                  <a:latin typeface="思源黑体 CN Normal" panose="020B0400000000000000" pitchFamily="34" charset="-122"/>
                  <a:ea typeface="思源黑体 CN Normal" panose="020B0400000000000000" pitchFamily="34" charset="-122"/>
                </a:rPr>
                <a:t>04</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grpSp>
      <p:sp>
        <p:nvSpPr>
          <p:cNvPr id="63" name="Freeform 25"/>
          <p:cNvSpPr/>
          <p:nvPr/>
        </p:nvSpPr>
        <p:spPr bwMode="auto">
          <a:xfrm>
            <a:off x="5759450" y="0"/>
            <a:ext cx="6432550" cy="6858000"/>
          </a:xfrm>
          <a:custGeom>
            <a:avLst/>
            <a:gdLst>
              <a:gd name="T0" fmla="*/ 0 w 4052"/>
              <a:gd name="T1" fmla="*/ 0 h 4320"/>
              <a:gd name="T2" fmla="*/ 4052 w 4052"/>
              <a:gd name="T3" fmla="*/ 0 h 4320"/>
              <a:gd name="T4" fmla="*/ 4052 w 4052"/>
              <a:gd name="T5" fmla="*/ 4320 h 4320"/>
              <a:gd name="T6" fmla="*/ 0 w 4052"/>
              <a:gd name="T7" fmla="*/ 4320 h 4320"/>
              <a:gd name="T8" fmla="*/ 0 w 4052"/>
              <a:gd name="T9" fmla="*/ 0 h 4320"/>
              <a:gd name="T10" fmla="*/ 0 w 4052"/>
              <a:gd name="T11" fmla="*/ 0 h 4320"/>
            </a:gdLst>
            <a:ahLst/>
            <a:cxnLst>
              <a:cxn ang="0">
                <a:pos x="T0" y="T1"/>
              </a:cxn>
              <a:cxn ang="0">
                <a:pos x="T2" y="T3"/>
              </a:cxn>
              <a:cxn ang="0">
                <a:pos x="T4" y="T5"/>
              </a:cxn>
              <a:cxn ang="0">
                <a:pos x="T6" y="T7"/>
              </a:cxn>
              <a:cxn ang="0">
                <a:pos x="T8" y="T9"/>
              </a:cxn>
              <a:cxn ang="0">
                <a:pos x="T10" y="T11"/>
              </a:cxn>
            </a:cxnLst>
            <a:rect l="0" t="0" r="r" b="b"/>
            <a:pathLst>
              <a:path w="4052" h="4320">
                <a:moveTo>
                  <a:pt x="0" y="0"/>
                </a:moveTo>
                <a:lnTo>
                  <a:pt x="4052" y="0"/>
                </a:lnTo>
                <a:lnTo>
                  <a:pt x="4052" y="4320"/>
                </a:lnTo>
                <a:lnTo>
                  <a:pt x="0" y="4320"/>
                </a:lnTo>
                <a:lnTo>
                  <a:pt x="0" y="0"/>
                </a:lnTo>
                <a:lnTo>
                  <a:pt x="0" y="0"/>
                </a:lnTo>
                <a:close/>
              </a:path>
            </a:pathLst>
          </a:custGeom>
          <a:solidFill>
            <a:srgbClr val="DCDDDD"/>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80" name="文本框 155"/>
          <p:cNvSpPr txBox="1"/>
          <p:nvPr/>
        </p:nvSpPr>
        <p:spPr>
          <a:xfrm>
            <a:off x="7509329" y="493251"/>
            <a:ext cx="4363357" cy="10877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dirty="0">
                <a:solidFill>
                  <a:schemeClr val="tx1">
                    <a:lumMod val="65000"/>
                    <a:lumOff val="35000"/>
                  </a:schemeClr>
                </a:solidFill>
                <a:latin typeface="思源黑体 CN Light" panose="020B0300000000000000" pitchFamily="34" charset="-122"/>
                <a:ea typeface="思源黑体 CN Light" panose="020B0300000000000000" pitchFamily="34" charset="-122"/>
              </a:rPr>
              <a:t>首先，我们应该努力学习与共振相关的知识，只有了解了原理才有可能进一步的探索。</a:t>
            </a:r>
            <a:endParaRPr lang="zh-CN" altLang="en-US"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81" name="文本框 156"/>
          <p:cNvSpPr txBox="1"/>
          <p:nvPr/>
        </p:nvSpPr>
        <p:spPr>
          <a:xfrm>
            <a:off x="7509329" y="2122441"/>
            <a:ext cx="4363357" cy="10877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dirty="0">
                <a:solidFill>
                  <a:schemeClr val="tx1">
                    <a:lumMod val="65000"/>
                    <a:lumOff val="35000"/>
                  </a:schemeClr>
                </a:solidFill>
                <a:latin typeface="思源黑体 CN Light" panose="020B0300000000000000" pitchFamily="34" charset="-122"/>
                <a:ea typeface="思源黑体 CN Light" panose="020B0300000000000000" pitchFamily="34" charset="-122"/>
              </a:rPr>
              <a:t>其次，应该充分利用课下时间，去网上或者图书馆中查找相关的书籍资料，丰富自己的知识储备。</a:t>
            </a:r>
            <a:endParaRPr lang="zh-CN" altLang="en-US"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82" name="文本框 157"/>
          <p:cNvSpPr txBox="1"/>
          <p:nvPr/>
        </p:nvSpPr>
        <p:spPr>
          <a:xfrm>
            <a:off x="7509329" y="3751631"/>
            <a:ext cx="4363357" cy="10877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dirty="0">
                <a:solidFill>
                  <a:schemeClr val="tx1">
                    <a:lumMod val="65000"/>
                    <a:lumOff val="35000"/>
                  </a:schemeClr>
                </a:solidFill>
                <a:latin typeface="思源黑体 CN Light" panose="020B0300000000000000" pitchFamily="34" charset="-122"/>
                <a:ea typeface="思源黑体 CN Light" panose="020B0300000000000000" pitchFamily="34" charset="-122"/>
              </a:rPr>
              <a:t>接着，我们可以参与与共振相关的社团活动或者沙龙活动等等，通过交流进一步提高自己的认知。</a:t>
            </a:r>
            <a:endParaRPr lang="zh-CN" altLang="en-US"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83" name="文本框 158"/>
          <p:cNvSpPr txBox="1"/>
          <p:nvPr/>
        </p:nvSpPr>
        <p:spPr>
          <a:xfrm>
            <a:off x="7509329" y="5380820"/>
            <a:ext cx="4363357" cy="7556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dirty="0">
                <a:solidFill>
                  <a:schemeClr val="tx1">
                    <a:lumMod val="65000"/>
                    <a:lumOff val="35000"/>
                  </a:schemeClr>
                </a:solidFill>
                <a:latin typeface="思源黑体 CN Light" panose="020B0300000000000000" pitchFamily="34" charset="-122"/>
                <a:ea typeface="思源黑体 CN Light" panose="020B0300000000000000" pitchFamily="34" charset="-122"/>
              </a:rPr>
              <a:t>最后，我们可以参与相关的实践活动，在实践中检验自己的理论知识，实践出真知。</a:t>
            </a:r>
            <a:endParaRPr lang="zh-CN" altLang="en-US"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nvGrpSpPr>
          <p:cNvPr id="2" name="组合 1"/>
          <p:cNvGrpSpPr/>
          <p:nvPr/>
        </p:nvGrpSpPr>
        <p:grpSpPr>
          <a:xfrm>
            <a:off x="5336132" y="385153"/>
            <a:ext cx="1816508" cy="626797"/>
            <a:chOff x="5458052" y="385153"/>
            <a:chExt cx="1816508" cy="626797"/>
          </a:xfrm>
        </p:grpSpPr>
        <p:sp>
          <p:nvSpPr>
            <p:cNvPr id="64" name="Freeform 26"/>
            <p:cNvSpPr/>
            <p:nvPr/>
          </p:nvSpPr>
          <p:spPr bwMode="auto">
            <a:xfrm>
              <a:off x="5766027" y="488953"/>
              <a:ext cx="1508533" cy="416262"/>
            </a:xfrm>
            <a:custGeom>
              <a:avLst/>
              <a:gdLst>
                <a:gd name="T0" fmla="*/ 0 w 1094"/>
                <a:gd name="T1" fmla="*/ 0 h 602"/>
                <a:gd name="T2" fmla="*/ 911 w 1094"/>
                <a:gd name="T3" fmla="*/ 0 h 602"/>
                <a:gd name="T4" fmla="*/ 1094 w 1094"/>
                <a:gd name="T5" fmla="*/ 304 h 602"/>
                <a:gd name="T6" fmla="*/ 911 w 1094"/>
                <a:gd name="T7" fmla="*/ 602 h 602"/>
                <a:gd name="T8" fmla="*/ 0 w 1094"/>
                <a:gd name="T9" fmla="*/ 602 h 602"/>
                <a:gd name="T10" fmla="*/ 0 w 1094"/>
                <a:gd name="T11" fmla="*/ 0 h 602"/>
                <a:gd name="T12" fmla="*/ 0 w 1094"/>
                <a:gd name="T13" fmla="*/ 0 h 602"/>
              </a:gdLst>
              <a:ahLst/>
              <a:cxnLst>
                <a:cxn ang="0">
                  <a:pos x="T0" y="T1"/>
                </a:cxn>
                <a:cxn ang="0">
                  <a:pos x="T2" y="T3"/>
                </a:cxn>
                <a:cxn ang="0">
                  <a:pos x="T4" y="T5"/>
                </a:cxn>
                <a:cxn ang="0">
                  <a:pos x="T6" y="T7"/>
                </a:cxn>
                <a:cxn ang="0">
                  <a:pos x="T8" y="T9"/>
                </a:cxn>
                <a:cxn ang="0">
                  <a:pos x="T10" y="T11"/>
                </a:cxn>
                <a:cxn ang="0">
                  <a:pos x="T12" y="T13"/>
                </a:cxn>
              </a:cxnLst>
              <a:rect l="0" t="0" r="r" b="b"/>
              <a:pathLst>
                <a:path w="1094" h="602">
                  <a:moveTo>
                    <a:pt x="0" y="0"/>
                  </a:moveTo>
                  <a:lnTo>
                    <a:pt x="911" y="0"/>
                  </a:lnTo>
                  <a:lnTo>
                    <a:pt x="1094" y="304"/>
                  </a:lnTo>
                  <a:lnTo>
                    <a:pt x="911" y="602"/>
                  </a:lnTo>
                  <a:lnTo>
                    <a:pt x="0" y="602"/>
                  </a:lnTo>
                  <a:lnTo>
                    <a:pt x="0" y="0"/>
                  </a:lnTo>
                  <a:lnTo>
                    <a:pt x="0" y="0"/>
                  </a:lnTo>
                  <a:close/>
                </a:path>
              </a:pathLst>
            </a:custGeom>
            <a:solidFill>
              <a:srgbClr val="C9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 name="Freeform 23"/>
            <p:cNvSpPr/>
            <p:nvPr/>
          </p:nvSpPr>
          <p:spPr bwMode="auto">
            <a:xfrm>
              <a:off x="5458052" y="388940"/>
              <a:ext cx="432979" cy="623010"/>
            </a:xfrm>
            <a:custGeom>
              <a:avLst/>
              <a:gdLst>
                <a:gd name="T0" fmla="*/ 0 w 314"/>
                <a:gd name="T1" fmla="*/ 0 h 901"/>
                <a:gd name="T2" fmla="*/ 314 w 314"/>
                <a:gd name="T3" fmla="*/ 299 h 901"/>
                <a:gd name="T4" fmla="*/ 314 w 314"/>
                <a:gd name="T5" fmla="*/ 901 h 901"/>
                <a:gd name="T6" fmla="*/ 0 w 314"/>
                <a:gd name="T7" fmla="*/ 602 h 901"/>
                <a:gd name="T8" fmla="*/ 0 w 314"/>
                <a:gd name="T9" fmla="*/ 0 h 901"/>
                <a:gd name="T10" fmla="*/ 0 w 314"/>
                <a:gd name="T11" fmla="*/ 0 h 901"/>
              </a:gdLst>
              <a:ahLst/>
              <a:cxnLst>
                <a:cxn ang="0">
                  <a:pos x="T0" y="T1"/>
                </a:cxn>
                <a:cxn ang="0">
                  <a:pos x="T2" y="T3"/>
                </a:cxn>
                <a:cxn ang="0">
                  <a:pos x="T4" y="T5"/>
                </a:cxn>
                <a:cxn ang="0">
                  <a:pos x="T6" y="T7"/>
                </a:cxn>
                <a:cxn ang="0">
                  <a:pos x="T8" y="T9"/>
                </a:cxn>
                <a:cxn ang="0">
                  <a:pos x="T10" y="T11"/>
                </a:cxn>
              </a:cxnLst>
              <a:rect l="0" t="0" r="r" b="b"/>
              <a:pathLst>
                <a:path w="314" h="901">
                  <a:moveTo>
                    <a:pt x="0" y="0"/>
                  </a:moveTo>
                  <a:lnTo>
                    <a:pt x="314" y="299"/>
                  </a:lnTo>
                  <a:lnTo>
                    <a:pt x="314" y="901"/>
                  </a:lnTo>
                  <a:lnTo>
                    <a:pt x="0" y="602"/>
                  </a:lnTo>
                  <a:lnTo>
                    <a:pt x="0" y="0"/>
                  </a:lnTo>
                  <a:lnTo>
                    <a:pt x="0" y="0"/>
                  </a:lnTo>
                  <a:close/>
                </a:path>
              </a:pathLst>
            </a:custGeom>
            <a:solidFill>
              <a:srgbClr val="0020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 name="Freeform 27"/>
            <p:cNvSpPr/>
            <p:nvPr/>
          </p:nvSpPr>
          <p:spPr bwMode="auto">
            <a:xfrm>
              <a:off x="5458052" y="388941"/>
              <a:ext cx="1697444" cy="416262"/>
            </a:xfrm>
            <a:custGeom>
              <a:avLst/>
              <a:gdLst>
                <a:gd name="T0" fmla="*/ 0 w 1231"/>
                <a:gd name="T1" fmla="*/ 0 h 602"/>
                <a:gd name="T2" fmla="*/ 1047 w 1231"/>
                <a:gd name="T3" fmla="*/ 0 h 602"/>
                <a:gd name="T4" fmla="*/ 1231 w 1231"/>
                <a:gd name="T5" fmla="*/ 299 h 602"/>
                <a:gd name="T6" fmla="*/ 1047 w 1231"/>
                <a:gd name="T7" fmla="*/ 602 h 602"/>
                <a:gd name="T8" fmla="*/ 0 w 1231"/>
                <a:gd name="T9" fmla="*/ 602 h 602"/>
                <a:gd name="T10" fmla="*/ 0 w 1231"/>
                <a:gd name="T11" fmla="*/ 0 h 602"/>
                <a:gd name="T12" fmla="*/ 0 w 1231"/>
                <a:gd name="T13" fmla="*/ 0 h 602"/>
              </a:gdLst>
              <a:ahLst/>
              <a:cxnLst>
                <a:cxn ang="0">
                  <a:pos x="T0" y="T1"/>
                </a:cxn>
                <a:cxn ang="0">
                  <a:pos x="T2" y="T3"/>
                </a:cxn>
                <a:cxn ang="0">
                  <a:pos x="T4" y="T5"/>
                </a:cxn>
                <a:cxn ang="0">
                  <a:pos x="T6" y="T7"/>
                </a:cxn>
                <a:cxn ang="0">
                  <a:pos x="T8" y="T9"/>
                </a:cxn>
                <a:cxn ang="0">
                  <a:pos x="T10" y="T11"/>
                </a:cxn>
                <a:cxn ang="0">
                  <a:pos x="T12" y="T13"/>
                </a:cxn>
              </a:cxnLst>
              <a:rect l="0" t="0" r="r" b="b"/>
              <a:pathLst>
                <a:path w="1231" h="602">
                  <a:moveTo>
                    <a:pt x="0" y="0"/>
                  </a:moveTo>
                  <a:lnTo>
                    <a:pt x="1047" y="0"/>
                  </a:lnTo>
                  <a:lnTo>
                    <a:pt x="1231" y="299"/>
                  </a:lnTo>
                  <a:lnTo>
                    <a:pt x="1047" y="602"/>
                  </a:lnTo>
                  <a:lnTo>
                    <a:pt x="0" y="602"/>
                  </a:lnTo>
                  <a:lnTo>
                    <a:pt x="0" y="0"/>
                  </a:lnTo>
                  <a:lnTo>
                    <a:pt x="0" y="0"/>
                  </a:lnTo>
                  <a:close/>
                </a:path>
              </a:pathLst>
            </a:custGeom>
            <a:solidFill>
              <a:srgbClr val="0020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88" name="文本框 164"/>
            <p:cNvSpPr txBox="1"/>
            <p:nvPr/>
          </p:nvSpPr>
          <p:spPr>
            <a:xfrm>
              <a:off x="5699866" y="385153"/>
              <a:ext cx="103794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Part 1</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4" name="组合 3"/>
          <p:cNvGrpSpPr/>
          <p:nvPr/>
        </p:nvGrpSpPr>
        <p:grpSpPr>
          <a:xfrm>
            <a:off x="5336132" y="2009392"/>
            <a:ext cx="1816508" cy="623395"/>
            <a:chOff x="5458052" y="2009392"/>
            <a:chExt cx="1816508" cy="623395"/>
          </a:xfrm>
        </p:grpSpPr>
        <p:sp>
          <p:nvSpPr>
            <p:cNvPr id="68" name="Freeform 30"/>
            <p:cNvSpPr/>
            <p:nvPr/>
          </p:nvSpPr>
          <p:spPr bwMode="auto">
            <a:xfrm>
              <a:off x="5766027" y="2109791"/>
              <a:ext cx="1508533" cy="416262"/>
            </a:xfrm>
            <a:custGeom>
              <a:avLst/>
              <a:gdLst>
                <a:gd name="T0" fmla="*/ 0 w 1094"/>
                <a:gd name="T1" fmla="*/ 0 h 602"/>
                <a:gd name="T2" fmla="*/ 911 w 1094"/>
                <a:gd name="T3" fmla="*/ 0 h 602"/>
                <a:gd name="T4" fmla="*/ 1094 w 1094"/>
                <a:gd name="T5" fmla="*/ 304 h 602"/>
                <a:gd name="T6" fmla="*/ 911 w 1094"/>
                <a:gd name="T7" fmla="*/ 602 h 602"/>
                <a:gd name="T8" fmla="*/ 0 w 1094"/>
                <a:gd name="T9" fmla="*/ 602 h 602"/>
                <a:gd name="T10" fmla="*/ 0 w 1094"/>
                <a:gd name="T11" fmla="*/ 0 h 602"/>
                <a:gd name="T12" fmla="*/ 0 w 1094"/>
                <a:gd name="T13" fmla="*/ 0 h 602"/>
              </a:gdLst>
              <a:ahLst/>
              <a:cxnLst>
                <a:cxn ang="0">
                  <a:pos x="T0" y="T1"/>
                </a:cxn>
                <a:cxn ang="0">
                  <a:pos x="T2" y="T3"/>
                </a:cxn>
                <a:cxn ang="0">
                  <a:pos x="T4" y="T5"/>
                </a:cxn>
                <a:cxn ang="0">
                  <a:pos x="T6" y="T7"/>
                </a:cxn>
                <a:cxn ang="0">
                  <a:pos x="T8" y="T9"/>
                </a:cxn>
                <a:cxn ang="0">
                  <a:pos x="T10" y="T11"/>
                </a:cxn>
                <a:cxn ang="0">
                  <a:pos x="T12" y="T13"/>
                </a:cxn>
              </a:cxnLst>
              <a:rect l="0" t="0" r="r" b="b"/>
              <a:pathLst>
                <a:path w="1094" h="602">
                  <a:moveTo>
                    <a:pt x="0" y="0"/>
                  </a:moveTo>
                  <a:lnTo>
                    <a:pt x="911" y="0"/>
                  </a:lnTo>
                  <a:lnTo>
                    <a:pt x="1094" y="304"/>
                  </a:lnTo>
                  <a:lnTo>
                    <a:pt x="911" y="602"/>
                  </a:lnTo>
                  <a:lnTo>
                    <a:pt x="0" y="602"/>
                  </a:lnTo>
                  <a:lnTo>
                    <a:pt x="0" y="0"/>
                  </a:lnTo>
                  <a:lnTo>
                    <a:pt x="0" y="0"/>
                  </a:lnTo>
                  <a:close/>
                </a:path>
              </a:pathLst>
            </a:custGeom>
            <a:solidFill>
              <a:srgbClr val="C9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6" name="Freeform 18"/>
            <p:cNvSpPr/>
            <p:nvPr/>
          </p:nvSpPr>
          <p:spPr bwMode="auto">
            <a:xfrm>
              <a:off x="5458052" y="2009777"/>
              <a:ext cx="432979" cy="623010"/>
            </a:xfrm>
            <a:custGeom>
              <a:avLst/>
              <a:gdLst>
                <a:gd name="T0" fmla="*/ 0 w 314"/>
                <a:gd name="T1" fmla="*/ 0 h 901"/>
                <a:gd name="T2" fmla="*/ 314 w 314"/>
                <a:gd name="T3" fmla="*/ 299 h 901"/>
                <a:gd name="T4" fmla="*/ 314 w 314"/>
                <a:gd name="T5" fmla="*/ 901 h 901"/>
                <a:gd name="T6" fmla="*/ 0 w 314"/>
                <a:gd name="T7" fmla="*/ 602 h 901"/>
                <a:gd name="T8" fmla="*/ 0 w 314"/>
                <a:gd name="T9" fmla="*/ 0 h 901"/>
                <a:gd name="T10" fmla="*/ 0 w 314"/>
                <a:gd name="T11" fmla="*/ 0 h 901"/>
              </a:gdLst>
              <a:ahLst/>
              <a:cxnLst>
                <a:cxn ang="0">
                  <a:pos x="T0" y="T1"/>
                </a:cxn>
                <a:cxn ang="0">
                  <a:pos x="T2" y="T3"/>
                </a:cxn>
                <a:cxn ang="0">
                  <a:pos x="T4" y="T5"/>
                </a:cxn>
                <a:cxn ang="0">
                  <a:pos x="T6" y="T7"/>
                </a:cxn>
                <a:cxn ang="0">
                  <a:pos x="T8" y="T9"/>
                </a:cxn>
                <a:cxn ang="0">
                  <a:pos x="T10" y="T11"/>
                </a:cxn>
              </a:cxnLst>
              <a:rect l="0" t="0" r="r" b="b"/>
              <a:pathLst>
                <a:path w="314" h="901">
                  <a:moveTo>
                    <a:pt x="0" y="0"/>
                  </a:moveTo>
                  <a:lnTo>
                    <a:pt x="314" y="299"/>
                  </a:lnTo>
                  <a:lnTo>
                    <a:pt x="314" y="901"/>
                  </a:lnTo>
                  <a:lnTo>
                    <a:pt x="0" y="602"/>
                  </a:lnTo>
                  <a:lnTo>
                    <a:pt x="0" y="0"/>
                  </a:lnTo>
                  <a:lnTo>
                    <a:pt x="0" y="0"/>
                  </a:lnTo>
                  <a:close/>
                </a:path>
              </a:pathLst>
            </a:custGeom>
            <a:solidFill>
              <a:srgbClr val="4256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 name="Freeform 31"/>
            <p:cNvSpPr/>
            <p:nvPr/>
          </p:nvSpPr>
          <p:spPr bwMode="auto">
            <a:xfrm>
              <a:off x="5458052" y="2009778"/>
              <a:ext cx="1697444" cy="416262"/>
            </a:xfrm>
            <a:custGeom>
              <a:avLst/>
              <a:gdLst>
                <a:gd name="T0" fmla="*/ 0 w 1231"/>
                <a:gd name="T1" fmla="*/ 0 h 602"/>
                <a:gd name="T2" fmla="*/ 1047 w 1231"/>
                <a:gd name="T3" fmla="*/ 0 h 602"/>
                <a:gd name="T4" fmla="*/ 1231 w 1231"/>
                <a:gd name="T5" fmla="*/ 299 h 602"/>
                <a:gd name="T6" fmla="*/ 1047 w 1231"/>
                <a:gd name="T7" fmla="*/ 602 h 602"/>
                <a:gd name="T8" fmla="*/ 0 w 1231"/>
                <a:gd name="T9" fmla="*/ 602 h 602"/>
                <a:gd name="T10" fmla="*/ 0 w 1231"/>
                <a:gd name="T11" fmla="*/ 0 h 602"/>
                <a:gd name="T12" fmla="*/ 0 w 1231"/>
                <a:gd name="T13" fmla="*/ 0 h 602"/>
              </a:gdLst>
              <a:ahLst/>
              <a:cxnLst>
                <a:cxn ang="0">
                  <a:pos x="T0" y="T1"/>
                </a:cxn>
                <a:cxn ang="0">
                  <a:pos x="T2" y="T3"/>
                </a:cxn>
                <a:cxn ang="0">
                  <a:pos x="T4" y="T5"/>
                </a:cxn>
                <a:cxn ang="0">
                  <a:pos x="T6" y="T7"/>
                </a:cxn>
                <a:cxn ang="0">
                  <a:pos x="T8" y="T9"/>
                </a:cxn>
                <a:cxn ang="0">
                  <a:pos x="T10" y="T11"/>
                </a:cxn>
                <a:cxn ang="0">
                  <a:pos x="T12" y="T13"/>
                </a:cxn>
              </a:cxnLst>
              <a:rect l="0" t="0" r="r" b="b"/>
              <a:pathLst>
                <a:path w="1231" h="602">
                  <a:moveTo>
                    <a:pt x="0" y="0"/>
                  </a:moveTo>
                  <a:lnTo>
                    <a:pt x="1047" y="0"/>
                  </a:lnTo>
                  <a:lnTo>
                    <a:pt x="1231" y="299"/>
                  </a:lnTo>
                  <a:lnTo>
                    <a:pt x="1047" y="602"/>
                  </a:lnTo>
                  <a:lnTo>
                    <a:pt x="0" y="602"/>
                  </a:lnTo>
                  <a:lnTo>
                    <a:pt x="0" y="0"/>
                  </a:lnTo>
                  <a:lnTo>
                    <a:pt x="0" y="0"/>
                  </a:lnTo>
                  <a:close/>
                </a:path>
              </a:pathLst>
            </a:custGeom>
            <a:solidFill>
              <a:srgbClr val="4256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4" name="文本框 164"/>
            <p:cNvSpPr txBox="1"/>
            <p:nvPr/>
          </p:nvSpPr>
          <p:spPr>
            <a:xfrm>
              <a:off x="5777178" y="2009392"/>
              <a:ext cx="1037943"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Part 2</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grpSp>
      <p:sp>
        <p:nvSpPr>
          <p:cNvPr id="72" name="Freeform 34"/>
          <p:cNvSpPr/>
          <p:nvPr/>
        </p:nvSpPr>
        <p:spPr bwMode="auto">
          <a:xfrm>
            <a:off x="5644107" y="3738566"/>
            <a:ext cx="1508533" cy="416262"/>
          </a:xfrm>
          <a:custGeom>
            <a:avLst/>
            <a:gdLst>
              <a:gd name="T0" fmla="*/ 0 w 1094"/>
              <a:gd name="T1" fmla="*/ 0 h 602"/>
              <a:gd name="T2" fmla="*/ 911 w 1094"/>
              <a:gd name="T3" fmla="*/ 0 h 602"/>
              <a:gd name="T4" fmla="*/ 1094 w 1094"/>
              <a:gd name="T5" fmla="*/ 304 h 602"/>
              <a:gd name="T6" fmla="*/ 911 w 1094"/>
              <a:gd name="T7" fmla="*/ 602 h 602"/>
              <a:gd name="T8" fmla="*/ 0 w 1094"/>
              <a:gd name="T9" fmla="*/ 602 h 602"/>
              <a:gd name="T10" fmla="*/ 0 w 1094"/>
              <a:gd name="T11" fmla="*/ 0 h 602"/>
              <a:gd name="T12" fmla="*/ 0 w 1094"/>
              <a:gd name="T13" fmla="*/ 0 h 602"/>
            </a:gdLst>
            <a:ahLst/>
            <a:cxnLst>
              <a:cxn ang="0">
                <a:pos x="T0" y="T1"/>
              </a:cxn>
              <a:cxn ang="0">
                <a:pos x="T2" y="T3"/>
              </a:cxn>
              <a:cxn ang="0">
                <a:pos x="T4" y="T5"/>
              </a:cxn>
              <a:cxn ang="0">
                <a:pos x="T6" y="T7"/>
              </a:cxn>
              <a:cxn ang="0">
                <a:pos x="T8" y="T9"/>
              </a:cxn>
              <a:cxn ang="0">
                <a:pos x="T10" y="T11"/>
              </a:cxn>
              <a:cxn ang="0">
                <a:pos x="T12" y="T13"/>
              </a:cxn>
            </a:cxnLst>
            <a:rect l="0" t="0" r="r" b="b"/>
            <a:pathLst>
              <a:path w="1094" h="602">
                <a:moveTo>
                  <a:pt x="0" y="0"/>
                </a:moveTo>
                <a:lnTo>
                  <a:pt x="911" y="0"/>
                </a:lnTo>
                <a:lnTo>
                  <a:pt x="1094" y="304"/>
                </a:lnTo>
                <a:lnTo>
                  <a:pt x="911" y="602"/>
                </a:lnTo>
                <a:lnTo>
                  <a:pt x="0" y="602"/>
                </a:lnTo>
                <a:lnTo>
                  <a:pt x="0" y="0"/>
                </a:lnTo>
                <a:lnTo>
                  <a:pt x="0" y="0"/>
                </a:lnTo>
                <a:close/>
              </a:path>
            </a:pathLst>
          </a:custGeom>
          <a:solidFill>
            <a:srgbClr val="C9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5" name="组合 4"/>
          <p:cNvGrpSpPr/>
          <p:nvPr/>
        </p:nvGrpSpPr>
        <p:grpSpPr>
          <a:xfrm>
            <a:off x="5336132" y="3623953"/>
            <a:ext cx="1697444" cy="637609"/>
            <a:chOff x="5458052" y="3623953"/>
            <a:chExt cx="1697444" cy="637609"/>
          </a:xfrm>
        </p:grpSpPr>
        <p:sp>
          <p:nvSpPr>
            <p:cNvPr id="51" name="Freeform 13"/>
            <p:cNvSpPr/>
            <p:nvPr/>
          </p:nvSpPr>
          <p:spPr bwMode="auto">
            <a:xfrm>
              <a:off x="5458052" y="3638552"/>
              <a:ext cx="432979" cy="623010"/>
            </a:xfrm>
            <a:custGeom>
              <a:avLst/>
              <a:gdLst>
                <a:gd name="T0" fmla="*/ 0 w 314"/>
                <a:gd name="T1" fmla="*/ 0 h 901"/>
                <a:gd name="T2" fmla="*/ 314 w 314"/>
                <a:gd name="T3" fmla="*/ 299 h 901"/>
                <a:gd name="T4" fmla="*/ 314 w 314"/>
                <a:gd name="T5" fmla="*/ 901 h 901"/>
                <a:gd name="T6" fmla="*/ 0 w 314"/>
                <a:gd name="T7" fmla="*/ 603 h 901"/>
                <a:gd name="T8" fmla="*/ 0 w 314"/>
                <a:gd name="T9" fmla="*/ 0 h 901"/>
                <a:gd name="T10" fmla="*/ 0 w 314"/>
                <a:gd name="T11" fmla="*/ 0 h 901"/>
              </a:gdLst>
              <a:ahLst/>
              <a:cxnLst>
                <a:cxn ang="0">
                  <a:pos x="T0" y="T1"/>
                </a:cxn>
                <a:cxn ang="0">
                  <a:pos x="T2" y="T3"/>
                </a:cxn>
                <a:cxn ang="0">
                  <a:pos x="T4" y="T5"/>
                </a:cxn>
                <a:cxn ang="0">
                  <a:pos x="T6" y="T7"/>
                </a:cxn>
                <a:cxn ang="0">
                  <a:pos x="T8" y="T9"/>
                </a:cxn>
                <a:cxn ang="0">
                  <a:pos x="T10" y="T11"/>
                </a:cxn>
              </a:cxnLst>
              <a:rect l="0" t="0" r="r" b="b"/>
              <a:pathLst>
                <a:path w="314" h="901">
                  <a:moveTo>
                    <a:pt x="0" y="0"/>
                  </a:moveTo>
                  <a:lnTo>
                    <a:pt x="314" y="299"/>
                  </a:lnTo>
                  <a:lnTo>
                    <a:pt x="314" y="901"/>
                  </a:lnTo>
                  <a:lnTo>
                    <a:pt x="0" y="603"/>
                  </a:lnTo>
                  <a:lnTo>
                    <a:pt x="0" y="0"/>
                  </a:lnTo>
                  <a:lnTo>
                    <a:pt x="0" y="0"/>
                  </a:lnTo>
                  <a:close/>
                </a:path>
              </a:pathLst>
            </a:custGeom>
            <a:solidFill>
              <a:srgbClr val="0020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 name="Freeform 36"/>
            <p:cNvSpPr/>
            <p:nvPr/>
          </p:nvSpPr>
          <p:spPr bwMode="auto">
            <a:xfrm>
              <a:off x="5458052" y="3638552"/>
              <a:ext cx="1697444" cy="416953"/>
            </a:xfrm>
            <a:custGeom>
              <a:avLst/>
              <a:gdLst>
                <a:gd name="T0" fmla="*/ 0 w 1231"/>
                <a:gd name="T1" fmla="*/ 0 h 603"/>
                <a:gd name="T2" fmla="*/ 1047 w 1231"/>
                <a:gd name="T3" fmla="*/ 0 h 603"/>
                <a:gd name="T4" fmla="*/ 1231 w 1231"/>
                <a:gd name="T5" fmla="*/ 299 h 603"/>
                <a:gd name="T6" fmla="*/ 1047 w 1231"/>
                <a:gd name="T7" fmla="*/ 603 h 603"/>
                <a:gd name="T8" fmla="*/ 0 w 1231"/>
                <a:gd name="T9" fmla="*/ 603 h 603"/>
                <a:gd name="T10" fmla="*/ 0 w 1231"/>
                <a:gd name="T11" fmla="*/ 0 h 603"/>
                <a:gd name="T12" fmla="*/ 0 w 1231"/>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1231" h="603">
                  <a:moveTo>
                    <a:pt x="0" y="0"/>
                  </a:moveTo>
                  <a:lnTo>
                    <a:pt x="1047" y="0"/>
                  </a:lnTo>
                  <a:lnTo>
                    <a:pt x="1231" y="299"/>
                  </a:lnTo>
                  <a:lnTo>
                    <a:pt x="1047" y="603"/>
                  </a:lnTo>
                  <a:lnTo>
                    <a:pt x="0" y="603"/>
                  </a:lnTo>
                  <a:lnTo>
                    <a:pt x="0" y="0"/>
                  </a:lnTo>
                  <a:lnTo>
                    <a:pt x="0" y="0"/>
                  </a:lnTo>
                  <a:close/>
                </a:path>
              </a:pathLst>
            </a:custGeom>
            <a:solidFill>
              <a:srgbClr val="0020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5" name="文本框 164"/>
            <p:cNvSpPr txBox="1"/>
            <p:nvPr/>
          </p:nvSpPr>
          <p:spPr>
            <a:xfrm>
              <a:off x="5787802" y="3623953"/>
              <a:ext cx="1037943"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Part 3</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6" name="组合 5"/>
          <p:cNvGrpSpPr/>
          <p:nvPr/>
        </p:nvGrpSpPr>
        <p:grpSpPr>
          <a:xfrm>
            <a:off x="5324793" y="5260977"/>
            <a:ext cx="1827847" cy="622318"/>
            <a:chOff x="5446713" y="5260977"/>
            <a:chExt cx="1827847" cy="622318"/>
          </a:xfrm>
        </p:grpSpPr>
        <p:sp>
          <p:nvSpPr>
            <p:cNvPr id="73" name="Freeform 35"/>
            <p:cNvSpPr/>
            <p:nvPr/>
          </p:nvSpPr>
          <p:spPr bwMode="auto">
            <a:xfrm>
              <a:off x="5766027" y="5368927"/>
              <a:ext cx="1508533" cy="412113"/>
            </a:xfrm>
            <a:custGeom>
              <a:avLst/>
              <a:gdLst>
                <a:gd name="T0" fmla="*/ 0 w 1094"/>
                <a:gd name="T1" fmla="*/ 0 h 596"/>
                <a:gd name="T2" fmla="*/ 911 w 1094"/>
                <a:gd name="T3" fmla="*/ 0 h 596"/>
                <a:gd name="T4" fmla="*/ 1094 w 1094"/>
                <a:gd name="T5" fmla="*/ 298 h 596"/>
                <a:gd name="T6" fmla="*/ 911 w 1094"/>
                <a:gd name="T7" fmla="*/ 596 h 596"/>
                <a:gd name="T8" fmla="*/ 0 w 1094"/>
                <a:gd name="T9" fmla="*/ 596 h 596"/>
                <a:gd name="T10" fmla="*/ 0 w 1094"/>
                <a:gd name="T11" fmla="*/ 0 h 596"/>
                <a:gd name="T12" fmla="*/ 0 w 1094"/>
                <a:gd name="T13" fmla="*/ 0 h 596"/>
              </a:gdLst>
              <a:ahLst/>
              <a:cxnLst>
                <a:cxn ang="0">
                  <a:pos x="T0" y="T1"/>
                </a:cxn>
                <a:cxn ang="0">
                  <a:pos x="T2" y="T3"/>
                </a:cxn>
                <a:cxn ang="0">
                  <a:pos x="T4" y="T5"/>
                </a:cxn>
                <a:cxn ang="0">
                  <a:pos x="T6" y="T7"/>
                </a:cxn>
                <a:cxn ang="0">
                  <a:pos x="T8" y="T9"/>
                </a:cxn>
                <a:cxn ang="0">
                  <a:pos x="T10" y="T11"/>
                </a:cxn>
                <a:cxn ang="0">
                  <a:pos x="T12" y="T13"/>
                </a:cxn>
              </a:cxnLst>
              <a:rect l="0" t="0" r="r" b="b"/>
              <a:pathLst>
                <a:path w="1094" h="596">
                  <a:moveTo>
                    <a:pt x="0" y="0"/>
                  </a:moveTo>
                  <a:lnTo>
                    <a:pt x="911" y="0"/>
                  </a:lnTo>
                  <a:lnTo>
                    <a:pt x="1094" y="298"/>
                  </a:lnTo>
                  <a:lnTo>
                    <a:pt x="911" y="596"/>
                  </a:lnTo>
                  <a:lnTo>
                    <a:pt x="0" y="596"/>
                  </a:lnTo>
                  <a:lnTo>
                    <a:pt x="0" y="0"/>
                  </a:lnTo>
                  <a:lnTo>
                    <a:pt x="0" y="0"/>
                  </a:lnTo>
                  <a:close/>
                </a:path>
              </a:pathLst>
            </a:custGeom>
            <a:solidFill>
              <a:srgbClr val="C9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8"/>
            <p:cNvSpPr/>
            <p:nvPr/>
          </p:nvSpPr>
          <p:spPr bwMode="auto">
            <a:xfrm>
              <a:off x="5458052" y="5260977"/>
              <a:ext cx="432979" cy="622318"/>
            </a:xfrm>
            <a:custGeom>
              <a:avLst/>
              <a:gdLst>
                <a:gd name="T0" fmla="*/ 0 w 314"/>
                <a:gd name="T1" fmla="*/ 0 h 900"/>
                <a:gd name="T2" fmla="*/ 314 w 314"/>
                <a:gd name="T3" fmla="*/ 298 h 900"/>
                <a:gd name="T4" fmla="*/ 314 w 314"/>
                <a:gd name="T5" fmla="*/ 900 h 900"/>
                <a:gd name="T6" fmla="*/ 0 w 314"/>
                <a:gd name="T7" fmla="*/ 602 h 900"/>
                <a:gd name="T8" fmla="*/ 0 w 314"/>
                <a:gd name="T9" fmla="*/ 0 h 900"/>
                <a:gd name="T10" fmla="*/ 0 w 314"/>
                <a:gd name="T11" fmla="*/ 0 h 900"/>
              </a:gdLst>
              <a:ahLst/>
              <a:cxnLst>
                <a:cxn ang="0">
                  <a:pos x="T0" y="T1"/>
                </a:cxn>
                <a:cxn ang="0">
                  <a:pos x="T2" y="T3"/>
                </a:cxn>
                <a:cxn ang="0">
                  <a:pos x="T4" y="T5"/>
                </a:cxn>
                <a:cxn ang="0">
                  <a:pos x="T6" y="T7"/>
                </a:cxn>
                <a:cxn ang="0">
                  <a:pos x="T8" y="T9"/>
                </a:cxn>
                <a:cxn ang="0">
                  <a:pos x="T10" y="T11"/>
                </a:cxn>
              </a:cxnLst>
              <a:rect l="0" t="0" r="r" b="b"/>
              <a:pathLst>
                <a:path w="314" h="900">
                  <a:moveTo>
                    <a:pt x="0" y="0"/>
                  </a:moveTo>
                  <a:lnTo>
                    <a:pt x="314" y="298"/>
                  </a:lnTo>
                  <a:lnTo>
                    <a:pt x="314" y="900"/>
                  </a:lnTo>
                  <a:lnTo>
                    <a:pt x="0" y="602"/>
                  </a:lnTo>
                  <a:lnTo>
                    <a:pt x="0" y="0"/>
                  </a:lnTo>
                  <a:lnTo>
                    <a:pt x="0" y="0"/>
                  </a:lnTo>
                  <a:close/>
                </a:path>
              </a:pathLst>
            </a:custGeom>
            <a:solidFill>
              <a:srgbClr val="4256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 name="Freeform 37"/>
            <p:cNvSpPr/>
            <p:nvPr/>
          </p:nvSpPr>
          <p:spPr bwMode="auto">
            <a:xfrm>
              <a:off x="5446713" y="5260978"/>
              <a:ext cx="1697444" cy="416262"/>
            </a:xfrm>
            <a:custGeom>
              <a:avLst/>
              <a:gdLst>
                <a:gd name="T0" fmla="*/ 0 w 1231"/>
                <a:gd name="T1" fmla="*/ 0 h 602"/>
                <a:gd name="T2" fmla="*/ 1047 w 1231"/>
                <a:gd name="T3" fmla="*/ 0 h 602"/>
                <a:gd name="T4" fmla="*/ 1231 w 1231"/>
                <a:gd name="T5" fmla="*/ 303 h 602"/>
                <a:gd name="T6" fmla="*/ 1047 w 1231"/>
                <a:gd name="T7" fmla="*/ 602 h 602"/>
                <a:gd name="T8" fmla="*/ 0 w 1231"/>
                <a:gd name="T9" fmla="*/ 602 h 602"/>
                <a:gd name="T10" fmla="*/ 0 w 1231"/>
                <a:gd name="T11" fmla="*/ 0 h 602"/>
                <a:gd name="T12" fmla="*/ 0 w 1231"/>
                <a:gd name="T13" fmla="*/ 0 h 602"/>
              </a:gdLst>
              <a:ahLst/>
              <a:cxnLst>
                <a:cxn ang="0">
                  <a:pos x="T0" y="T1"/>
                </a:cxn>
                <a:cxn ang="0">
                  <a:pos x="T2" y="T3"/>
                </a:cxn>
                <a:cxn ang="0">
                  <a:pos x="T4" y="T5"/>
                </a:cxn>
                <a:cxn ang="0">
                  <a:pos x="T6" y="T7"/>
                </a:cxn>
                <a:cxn ang="0">
                  <a:pos x="T8" y="T9"/>
                </a:cxn>
                <a:cxn ang="0">
                  <a:pos x="T10" y="T11"/>
                </a:cxn>
                <a:cxn ang="0">
                  <a:pos x="T12" y="T13"/>
                </a:cxn>
              </a:cxnLst>
              <a:rect l="0" t="0" r="r" b="b"/>
              <a:pathLst>
                <a:path w="1231" h="602">
                  <a:moveTo>
                    <a:pt x="0" y="0"/>
                  </a:moveTo>
                  <a:lnTo>
                    <a:pt x="1047" y="0"/>
                  </a:lnTo>
                  <a:lnTo>
                    <a:pt x="1231" y="303"/>
                  </a:lnTo>
                  <a:lnTo>
                    <a:pt x="1047" y="602"/>
                  </a:lnTo>
                  <a:lnTo>
                    <a:pt x="0" y="602"/>
                  </a:lnTo>
                  <a:lnTo>
                    <a:pt x="0" y="0"/>
                  </a:lnTo>
                  <a:lnTo>
                    <a:pt x="0" y="0"/>
                  </a:lnTo>
                  <a:close/>
                </a:path>
              </a:pathLst>
            </a:custGeom>
            <a:solidFill>
              <a:srgbClr val="425698"/>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6" name="文本框 164"/>
            <p:cNvSpPr txBox="1"/>
            <p:nvPr/>
          </p:nvSpPr>
          <p:spPr>
            <a:xfrm>
              <a:off x="5759058" y="5269638"/>
              <a:ext cx="1037943"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Part 4</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0829" y="2330609"/>
            <a:ext cx="3647028" cy="25260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250" fill="hold"/>
                                        <p:tgtEl>
                                          <p:spTgt spid="41"/>
                                        </p:tgtEl>
                                        <p:attrNameLst>
                                          <p:attrName>ppt_x</p:attrName>
                                        </p:attrNameLst>
                                      </p:cBhvr>
                                      <p:tavLst>
                                        <p:tav tm="0">
                                          <p:val>
                                            <p:strVal val="0-#ppt_w/2"/>
                                          </p:val>
                                        </p:tav>
                                        <p:tav tm="100000">
                                          <p:val>
                                            <p:strVal val="#ppt_x"/>
                                          </p:val>
                                        </p:tav>
                                      </p:tavLst>
                                    </p:anim>
                                    <p:anim calcmode="lin" valueType="num">
                                      <p:cBhvr additive="base">
                                        <p:cTn id="8" dur="125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2000" fill="hold"/>
                                        <p:tgtEl>
                                          <p:spTgt spid="40"/>
                                        </p:tgtEl>
                                        <p:attrNameLst>
                                          <p:attrName>ppt_x</p:attrName>
                                        </p:attrNameLst>
                                      </p:cBhvr>
                                      <p:tavLst>
                                        <p:tav tm="0">
                                          <p:val>
                                            <p:strVal val="0-#ppt_w/2"/>
                                          </p:val>
                                        </p:tav>
                                        <p:tav tm="100000">
                                          <p:val>
                                            <p:strVal val="#ppt_x"/>
                                          </p:val>
                                        </p:tav>
                                      </p:tavLst>
                                    </p:anim>
                                    <p:anim calcmode="lin" valueType="num">
                                      <p:cBhvr additive="base">
                                        <p:cTn id="12" dur="2000" fill="hold"/>
                                        <p:tgtEl>
                                          <p:spTgt spid="40"/>
                                        </p:tgtEl>
                                        <p:attrNameLst>
                                          <p:attrName>ppt_y</p:attrName>
                                        </p:attrNameLst>
                                      </p:cBhvr>
                                      <p:tavLst>
                                        <p:tav tm="0">
                                          <p:val>
                                            <p:strVal val="#ppt_y"/>
                                          </p:val>
                                        </p:tav>
                                        <p:tav tm="100000">
                                          <p:val>
                                            <p:strVal val="#ppt_y"/>
                                          </p:val>
                                        </p:tav>
                                      </p:tavLst>
                                    </p:anim>
                                  </p:childTnLst>
                                </p:cTn>
                              </p:par>
                              <p:par>
                                <p:cTn id="13" presetID="14" presetClass="entr" presetSubtype="1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1000"/>
                                        <p:tgtEl>
                                          <p:spTgt spid="80"/>
                                        </p:tgtEl>
                                      </p:cBhvr>
                                    </p:animEffect>
                                    <p:anim calcmode="lin" valueType="num">
                                      <p:cBhvr>
                                        <p:cTn id="25" dur="1000" fill="hold"/>
                                        <p:tgtEl>
                                          <p:spTgt spid="80"/>
                                        </p:tgtEl>
                                        <p:attrNameLst>
                                          <p:attrName>ppt_x</p:attrName>
                                        </p:attrNameLst>
                                      </p:cBhvr>
                                      <p:tavLst>
                                        <p:tav tm="0">
                                          <p:val>
                                            <p:strVal val="#ppt_x"/>
                                          </p:val>
                                        </p:tav>
                                        <p:tav tm="100000">
                                          <p:val>
                                            <p:strVal val="#ppt_x"/>
                                          </p:val>
                                        </p:tav>
                                      </p:tavLst>
                                    </p:anim>
                                    <p:anim calcmode="lin" valueType="num">
                                      <p:cBhvr>
                                        <p:cTn id="26" dur="1000" fill="hold"/>
                                        <p:tgtEl>
                                          <p:spTgt spid="80"/>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42"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1000"/>
                                        <p:tgtEl>
                                          <p:spTgt spid="81"/>
                                        </p:tgtEl>
                                      </p:cBhvr>
                                    </p:animEffect>
                                    <p:anim calcmode="lin" valueType="num">
                                      <p:cBhvr>
                                        <p:cTn id="36" dur="1000" fill="hold"/>
                                        <p:tgtEl>
                                          <p:spTgt spid="81"/>
                                        </p:tgtEl>
                                        <p:attrNameLst>
                                          <p:attrName>ppt_x</p:attrName>
                                        </p:attrNameLst>
                                      </p:cBhvr>
                                      <p:tavLst>
                                        <p:tav tm="0">
                                          <p:val>
                                            <p:strVal val="#ppt_x"/>
                                          </p:val>
                                        </p:tav>
                                        <p:tav tm="100000">
                                          <p:val>
                                            <p:strVal val="#ppt_x"/>
                                          </p:val>
                                        </p:tav>
                                      </p:tavLst>
                                    </p:anim>
                                    <p:anim calcmode="lin" valueType="num">
                                      <p:cBhvr>
                                        <p:cTn id="37" dur="1000" fill="hold"/>
                                        <p:tgtEl>
                                          <p:spTgt spid="81"/>
                                        </p:tgtEl>
                                        <p:attrNameLst>
                                          <p:attrName>ppt_y</p:attrName>
                                        </p:attrNameLst>
                                      </p:cBhvr>
                                      <p:tavLst>
                                        <p:tav tm="0">
                                          <p:val>
                                            <p:strVal val="#ppt_y+.1"/>
                                          </p:val>
                                        </p:tav>
                                        <p:tav tm="100000">
                                          <p:val>
                                            <p:strVal val="#ppt_y"/>
                                          </p:val>
                                        </p:tav>
                                      </p:tavLst>
                                    </p:anim>
                                  </p:childTnLst>
                                </p:cTn>
                              </p:par>
                            </p:childTnLst>
                          </p:cTn>
                        </p:par>
                        <p:par>
                          <p:cTn id="38" fill="hold">
                            <p:stCondLst>
                              <p:cond delay="3500"/>
                            </p:stCondLst>
                            <p:childTnLst>
                              <p:par>
                                <p:cTn id="39" presetID="42"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anim calcmode="lin" valueType="num">
                                      <p:cBhvr>
                                        <p:cTn id="42" dur="1000" fill="hold"/>
                                        <p:tgtEl>
                                          <p:spTgt spid="5"/>
                                        </p:tgtEl>
                                        <p:attrNameLst>
                                          <p:attrName>ppt_x</p:attrName>
                                        </p:attrNameLst>
                                      </p:cBhvr>
                                      <p:tavLst>
                                        <p:tav tm="0">
                                          <p:val>
                                            <p:strVal val="#ppt_x"/>
                                          </p:val>
                                        </p:tav>
                                        <p:tav tm="100000">
                                          <p:val>
                                            <p:strVal val="#ppt_x"/>
                                          </p:val>
                                        </p:tav>
                                      </p:tavLst>
                                    </p:anim>
                                    <p:anim calcmode="lin" valueType="num">
                                      <p:cBhvr>
                                        <p:cTn id="43" dur="1000" fill="hold"/>
                                        <p:tgtEl>
                                          <p:spTgt spid="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1000"/>
                                        <p:tgtEl>
                                          <p:spTgt spid="72"/>
                                        </p:tgtEl>
                                      </p:cBhvr>
                                    </p:animEffect>
                                    <p:anim calcmode="lin" valueType="num">
                                      <p:cBhvr>
                                        <p:cTn id="47" dur="1000" fill="hold"/>
                                        <p:tgtEl>
                                          <p:spTgt spid="72"/>
                                        </p:tgtEl>
                                        <p:attrNameLst>
                                          <p:attrName>ppt_x</p:attrName>
                                        </p:attrNameLst>
                                      </p:cBhvr>
                                      <p:tavLst>
                                        <p:tav tm="0">
                                          <p:val>
                                            <p:strVal val="#ppt_x"/>
                                          </p:val>
                                        </p:tav>
                                        <p:tav tm="100000">
                                          <p:val>
                                            <p:strVal val="#ppt_x"/>
                                          </p:val>
                                        </p:tav>
                                      </p:tavLst>
                                    </p:anim>
                                    <p:anim calcmode="lin" valueType="num">
                                      <p:cBhvr>
                                        <p:cTn id="48" dur="1000" fill="hold"/>
                                        <p:tgtEl>
                                          <p:spTgt spid="7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fade">
                                      <p:cBhvr>
                                        <p:cTn id="51" dur="1000"/>
                                        <p:tgtEl>
                                          <p:spTgt spid="82"/>
                                        </p:tgtEl>
                                      </p:cBhvr>
                                    </p:animEffect>
                                    <p:anim calcmode="lin" valueType="num">
                                      <p:cBhvr>
                                        <p:cTn id="52" dur="1000" fill="hold"/>
                                        <p:tgtEl>
                                          <p:spTgt spid="82"/>
                                        </p:tgtEl>
                                        <p:attrNameLst>
                                          <p:attrName>ppt_x</p:attrName>
                                        </p:attrNameLst>
                                      </p:cBhvr>
                                      <p:tavLst>
                                        <p:tav tm="0">
                                          <p:val>
                                            <p:strVal val="#ppt_x"/>
                                          </p:val>
                                        </p:tav>
                                        <p:tav tm="100000">
                                          <p:val>
                                            <p:strVal val="#ppt_x"/>
                                          </p:val>
                                        </p:tav>
                                      </p:tavLst>
                                    </p:anim>
                                    <p:anim calcmode="lin" valueType="num">
                                      <p:cBhvr>
                                        <p:cTn id="53" dur="1000" fill="hold"/>
                                        <p:tgtEl>
                                          <p:spTgt spid="82"/>
                                        </p:tgtEl>
                                        <p:attrNameLst>
                                          <p:attrName>ppt_y</p:attrName>
                                        </p:attrNameLst>
                                      </p:cBhvr>
                                      <p:tavLst>
                                        <p:tav tm="0">
                                          <p:val>
                                            <p:strVal val="#ppt_y+.1"/>
                                          </p:val>
                                        </p:tav>
                                        <p:tav tm="100000">
                                          <p:val>
                                            <p:strVal val="#ppt_y"/>
                                          </p:val>
                                        </p:tav>
                                      </p:tavLst>
                                    </p:anim>
                                  </p:childTnLst>
                                </p:cTn>
                              </p:par>
                            </p:childTnLst>
                          </p:cTn>
                        </p:par>
                        <p:par>
                          <p:cTn id="54" fill="hold">
                            <p:stCondLst>
                              <p:cond delay="4500"/>
                            </p:stCondLst>
                            <p:childTnLst>
                              <p:par>
                                <p:cTn id="55" presetID="42" presetClass="entr" presetSubtype="0" fill="hold"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1000"/>
                                        <p:tgtEl>
                                          <p:spTgt spid="6"/>
                                        </p:tgtEl>
                                      </p:cBhvr>
                                    </p:animEffect>
                                    <p:anim calcmode="lin" valueType="num">
                                      <p:cBhvr>
                                        <p:cTn id="58" dur="1000" fill="hold"/>
                                        <p:tgtEl>
                                          <p:spTgt spid="6"/>
                                        </p:tgtEl>
                                        <p:attrNameLst>
                                          <p:attrName>ppt_x</p:attrName>
                                        </p:attrNameLst>
                                      </p:cBhvr>
                                      <p:tavLst>
                                        <p:tav tm="0">
                                          <p:val>
                                            <p:strVal val="#ppt_x"/>
                                          </p:val>
                                        </p:tav>
                                        <p:tav tm="100000">
                                          <p:val>
                                            <p:strVal val="#ppt_x"/>
                                          </p:val>
                                        </p:tav>
                                      </p:tavLst>
                                    </p:anim>
                                    <p:anim calcmode="lin" valueType="num">
                                      <p:cBhvr>
                                        <p:cTn id="59" dur="1000" fill="hold"/>
                                        <p:tgtEl>
                                          <p:spTgt spid="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1000"/>
                                        <p:tgtEl>
                                          <p:spTgt spid="83"/>
                                        </p:tgtEl>
                                      </p:cBhvr>
                                    </p:animEffect>
                                    <p:anim calcmode="lin" valueType="num">
                                      <p:cBhvr>
                                        <p:cTn id="63" dur="1000" fill="hold"/>
                                        <p:tgtEl>
                                          <p:spTgt spid="83"/>
                                        </p:tgtEl>
                                        <p:attrNameLst>
                                          <p:attrName>ppt_x</p:attrName>
                                        </p:attrNameLst>
                                      </p:cBhvr>
                                      <p:tavLst>
                                        <p:tav tm="0">
                                          <p:val>
                                            <p:strVal val="#ppt_x"/>
                                          </p:val>
                                        </p:tav>
                                        <p:tav tm="100000">
                                          <p:val>
                                            <p:strVal val="#ppt_x"/>
                                          </p:val>
                                        </p:tav>
                                      </p:tavLst>
                                    </p:anim>
                                    <p:anim calcmode="lin" valueType="num">
                                      <p:cBhvr>
                                        <p:cTn id="64"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80" grpId="0"/>
      <p:bldP spid="81" grpId="0"/>
      <p:bldP spid="82" grpId="0"/>
      <p:bldP spid="83" grpId="0"/>
      <p:bldP spid="7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yan Farish - Fireflies">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026092" y="2742194"/>
            <a:ext cx="609600" cy="609600"/>
          </a:xfrm>
          <a:prstGeom prst="rect">
            <a:avLst/>
          </a:prstGeom>
        </p:spPr>
      </p:pic>
      <p:sp>
        <p:nvSpPr>
          <p:cNvPr id="5" name="矩形 4"/>
          <p:cNvSpPr/>
          <p:nvPr/>
        </p:nvSpPr>
        <p:spPr>
          <a:xfrm>
            <a:off x="1" y="3520440"/>
            <a:ext cx="12192000" cy="845185"/>
          </a:xfrm>
          <a:prstGeom prst="rect">
            <a:avLst/>
          </a:prstGeom>
          <a:solidFill>
            <a:srgbClr val="012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 y="1830070"/>
            <a:ext cx="12192000" cy="845185"/>
          </a:xfrm>
          <a:prstGeom prst="rect">
            <a:avLst/>
          </a:prstGeom>
          <a:solidFill>
            <a:srgbClr val="012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 y="2675255"/>
            <a:ext cx="12192000" cy="845185"/>
          </a:xfrm>
          <a:prstGeom prst="rect">
            <a:avLst/>
          </a:prstGeom>
          <a:solidFill>
            <a:srgbClr val="012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762885" y="2144395"/>
            <a:ext cx="6666230" cy="1568450"/>
          </a:xfrm>
          <a:prstGeom prst="rect">
            <a:avLst/>
          </a:prstGeom>
          <a:noFill/>
        </p:spPr>
        <p:txBody>
          <a:bodyPr wrap="square" rtlCol="0">
            <a:spAutoFit/>
          </a:bodyPr>
          <a:lstStyle/>
          <a:p>
            <a:pPr algn="ctr"/>
            <a:r>
              <a:rPr lang="zh-CN" altLang="en-US" sz="9600" dirty="0">
                <a:solidFill>
                  <a:schemeClr val="bg1"/>
                </a:solidFill>
                <a:effectLst>
                  <a:reflection blurRad="19050" stA="60000" endPos="20000" dist="31750" dir="5400000" sy="-100000" algn="bl" rotWithShape="0"/>
                </a:effectLst>
                <a:latin typeface="思源黑体 CN Normal" panose="020B0400000000000000" pitchFamily="34" charset="-122"/>
                <a:ea typeface="思源黑体 CN Normal" panose="020B0400000000000000" pitchFamily="34" charset="-122"/>
              </a:rPr>
              <a:t>感谢聆听</a:t>
            </a:r>
            <a:endParaRPr lang="zh-CN" altLang="en-US" sz="9600" dirty="0">
              <a:solidFill>
                <a:schemeClr val="bg1"/>
              </a:solidFill>
              <a:effectLst>
                <a:reflection blurRad="19050" stA="60000" endPos="20000" dist="31750" dir="5400000" sy="-100000" algn="bl" rotWithShape="0"/>
              </a:effectLst>
              <a:latin typeface="思源黑体 CN Normal" panose="020B0400000000000000" pitchFamily="34" charset="-122"/>
              <a:ea typeface="思源黑体 CN Normal" panose="020B0400000000000000" pitchFamily="34" charset="-122"/>
            </a:endParaRPr>
          </a:p>
        </p:txBody>
      </p:sp>
      <p:sp>
        <p:nvSpPr>
          <p:cNvPr id="12" name="文本框 11" descr="e7d195523061f1c0d318120d6aeaf1b6ccceb6ba3da59c0775C5DE19DDDEBC09ED96DBD9900D9848D623ECAD1D4904B78047D0015C22C8BE97228BE8B5BFF08FE7A3AE04126DA07312A96C0F69F9BAB74652F3714E87BDD66E444FDD1FA2830810C3D2E9497A6F5E5DA929995BC6A199782D94766D8CFED659FA5F6E541F58EA3664DF427D1F99F6"/>
          <p:cNvSpPr txBox="1"/>
          <p:nvPr/>
        </p:nvSpPr>
        <p:spPr>
          <a:xfrm>
            <a:off x="3379470" y="-149860"/>
            <a:ext cx="8938895" cy="2554545"/>
          </a:xfrm>
          <a:prstGeom prst="rect">
            <a:avLst/>
          </a:prstGeom>
          <a:noFill/>
        </p:spPr>
        <p:txBody>
          <a:bodyPr wrap="square" rtlCol="0">
            <a:spAutoFit/>
          </a:bodyPr>
          <a:lstStyle/>
          <a:p>
            <a:pPr algn="dist"/>
            <a:r>
              <a:rPr lang="en-US" altLang="zh-CN" sz="16000" b="1" dirty="0">
                <a:solidFill>
                  <a:schemeClr val="tx1">
                    <a:lumMod val="95000"/>
                    <a:lumOff val="5000"/>
                    <a:alpha val="5000"/>
                  </a:schemeClr>
                </a:solidFill>
                <a:latin typeface="思源黑体 CN Normal" panose="020B0400000000000000" pitchFamily="34" charset="-122"/>
                <a:ea typeface="思源黑体 CN Normal" panose="020B0400000000000000" pitchFamily="34" charset="-122"/>
              </a:rPr>
              <a:t>	THANK</a:t>
            </a:r>
            <a:endParaRPr lang="en-US" altLang="zh-CN" sz="16000" b="1" dirty="0">
              <a:solidFill>
                <a:schemeClr val="tx1">
                  <a:lumMod val="95000"/>
                  <a:lumOff val="5000"/>
                  <a:alpha val="5000"/>
                </a:schemeClr>
              </a:solidFill>
              <a:latin typeface="思源黑体 CN Normal" panose="020B0400000000000000" pitchFamily="34" charset="-122"/>
              <a:ea typeface="思源黑体 CN Normal" panose="020B0400000000000000" pitchFamily="34" charset="-122"/>
            </a:endParaRPr>
          </a:p>
        </p:txBody>
      </p:sp>
      <p:sp>
        <p:nvSpPr>
          <p:cNvPr id="13" name="文本框 12" descr="e7d195523061f1c0d318120d6aeaf1b6ccceb6ba3da59c0775C5DE19DDDEBC09ED96DBD9900D9848D623ECAD1D4904B78047D0015C22C8BE97228BE8B5BFF08FE7A3AE04126DA07312A96C0F69F9BAB74652F3714E87BDD66E444FDD1FA2830810C3D2E9497A6F5E5DA929995BC6A199782D94766D8CFED659FA5F6E541F58EA3664DF427D1F99F6"/>
          <p:cNvSpPr txBox="1"/>
          <p:nvPr/>
        </p:nvSpPr>
        <p:spPr>
          <a:xfrm>
            <a:off x="101600" y="4476750"/>
            <a:ext cx="5069840" cy="2538095"/>
          </a:xfrm>
          <a:prstGeom prst="rect">
            <a:avLst/>
          </a:prstGeom>
          <a:noFill/>
        </p:spPr>
        <p:txBody>
          <a:bodyPr wrap="square" rtlCol="0">
            <a:spAutoFit/>
          </a:bodyPr>
          <a:lstStyle/>
          <a:p>
            <a:pPr algn="dist"/>
            <a:r>
              <a:rPr lang="en-US" sz="15900" b="1" dirty="0">
                <a:solidFill>
                  <a:schemeClr val="tx1">
                    <a:lumMod val="95000"/>
                    <a:lumOff val="5000"/>
                    <a:alpha val="5000"/>
                  </a:schemeClr>
                </a:solidFill>
                <a:latin typeface="思源黑体 CN Normal" panose="020B0400000000000000" pitchFamily="34" charset="-122"/>
                <a:ea typeface="思源黑体 CN Normal" panose="020B0400000000000000" pitchFamily="34" charset="-122"/>
              </a:rPr>
              <a:t>YOU</a:t>
            </a:r>
            <a:endParaRPr lang="en-US" sz="15900" b="1" dirty="0">
              <a:solidFill>
                <a:schemeClr val="tx1">
                  <a:lumMod val="95000"/>
                  <a:lumOff val="5000"/>
                  <a:alpha val="5000"/>
                </a:schemeClr>
              </a:solidFill>
              <a:latin typeface="思源黑体 CN Normal" panose="020B0400000000000000" pitchFamily="34" charset="-122"/>
              <a:ea typeface="思源黑体 CN Normal" panose="020B0400000000000000" pitchFamily="34" charset="-122"/>
            </a:endParaRPr>
          </a:p>
        </p:txBody>
      </p:sp>
      <p:sp>
        <p:nvSpPr>
          <p:cNvPr id="17" name="文本框 16"/>
          <p:cNvSpPr txBox="1"/>
          <p:nvPr/>
        </p:nvSpPr>
        <p:spPr>
          <a:xfrm>
            <a:off x="3847465" y="3712845"/>
            <a:ext cx="4247515" cy="460375"/>
          </a:xfrm>
          <a:prstGeom prst="rect">
            <a:avLst/>
          </a:prstGeom>
          <a:noFill/>
        </p:spPr>
        <p:txBody>
          <a:bodyPr wrap="square" rtlCol="0">
            <a:spAutoFit/>
          </a:bodyPr>
          <a:lstStyle/>
          <a:p>
            <a:pPr algn="r">
              <a:buClrTx/>
              <a:buSzTx/>
              <a:buFontTx/>
            </a:pPr>
            <a:r>
              <a:rPr lang="en-US" altLang="zh-CN" sz="2400" dirty="0">
                <a:solidFill>
                  <a:schemeClr val="bg1">
                    <a:lumMod val="95000"/>
                  </a:schemeClr>
                </a:solidFill>
                <a:latin typeface="思源黑体 CN Normal" panose="020B0400000000000000" pitchFamily="34" charset="-122"/>
                <a:ea typeface="思源黑体 CN Normal" panose="020B0400000000000000" pitchFamily="34" charset="-122"/>
                <a:sym typeface="+mn-ea"/>
              </a:rPr>
              <a:t>Thanks for your listening</a:t>
            </a:r>
            <a:endParaRPr lang="en-US" altLang="zh-CN" sz="2400" dirty="0">
              <a:solidFill>
                <a:schemeClr val="bg1">
                  <a:lumMod val="95000"/>
                </a:schemeClr>
              </a:solidFill>
              <a:latin typeface="思源黑体 CN Normal" panose="020B0400000000000000" pitchFamily="34" charset="-122"/>
              <a:ea typeface="思源黑体 CN Normal" panose="020B0400000000000000"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3" presetClass="entr" presetSubtype="1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linds(horizontal)">
                                      <p:cBhvr>
                                        <p:cTn id="24" dur="500"/>
                                        <p:tgtEl>
                                          <p:spTgt spid="17"/>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right)">
                                      <p:cBhvr>
                                        <p:cTn id="28" dur="500"/>
                                        <p:tgtEl>
                                          <p:spTgt spid="1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2" repeatCount="indefinite" fill="hold" display="0">
                  <p:stCondLst>
                    <p:cond delay="indefinite"/>
                  </p:stCondLst>
                  <p:endCondLst>
                    <p:cond evt="onStopAudio" delay="0">
                      <p:tgtEl>
                        <p:sldTgt/>
                      </p:tgtEl>
                    </p:cond>
                  </p:endCondLst>
                </p:cTn>
                <p:tgtEl>
                  <p:spTgt spid="2"/>
                </p:tgtEl>
              </p:cMediaNode>
            </p:audio>
          </p:childTnLst>
        </p:cTn>
      </p:par>
    </p:tnLst>
    <p:bldLst>
      <p:bldP spid="5" grpId="0" bldLvl="0" animBg="1"/>
      <p:bldP spid="5" grpId="1" animBg="1"/>
      <p:bldP spid="8" grpId="0" bldLvl="0" animBg="1"/>
      <p:bldP spid="8" grpId="1" animBg="1"/>
      <p:bldP spid="7" grpId="0" bldLvl="0" animBg="1"/>
      <p:bldP spid="7" grpId="1" animBg="1"/>
      <p:bldP spid="6" grpId="0"/>
      <p:bldP spid="6" grpId="1"/>
      <p:bldP spid="12" grpId="0"/>
      <p:bldP spid="12" grpId="1"/>
      <p:bldP spid="13" grpId="0"/>
      <p:bldP spid="13" grpId="1"/>
      <p:bldP spid="17" grpId="0"/>
      <p:bldP spid="1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descr="e7d195523061f1c0d318120d6aeaf1b6ccceb6ba3da59c0775C5DE19DDDEBC09ED96DBD9900D9848D623ECAD1D4904B78047D0015C22C8BE97228BE8B5BFF08FE7A3AE04126DA07312A96C0F69F9BAB74652F3714E87BDD66E444FDD1FA2830810C3D2E9497A6F5E5DA929995BC6A199782D94766D8CFED659FA5F6E541F58EA3664DF427D1F99F6"/>
          <p:cNvSpPr>
            <a:spLocks noChangeArrowheads="1"/>
          </p:cNvSpPr>
          <p:nvPr/>
        </p:nvSpPr>
        <p:spPr bwMode="auto">
          <a:xfrm>
            <a:off x="1" y="1083733"/>
            <a:ext cx="5986916" cy="4690534"/>
          </a:xfrm>
          <a:prstGeom prst="rect">
            <a:avLst/>
          </a:prstGeom>
          <a:blipFill>
            <a:blip r:embed="rId1"/>
            <a:srcRect/>
            <a:stretch>
              <a:fillRect l="-2387" r="-2387"/>
            </a:stretch>
          </a:blipFill>
          <a:ln>
            <a:noFill/>
          </a:ln>
        </p:spPr>
        <p:txBody>
          <a:bodyPr vert="horz" wrap="square" lIns="91440" tIns="45720" rIns="91440" bIns="45720" numCol="1" anchor="t" anchorCtr="0" compatLnSpc="1"/>
          <a:lstStyle/>
          <a:p>
            <a:endParaRPr lang="zh-CN" altLang="en-US"/>
          </a:p>
        </p:txBody>
      </p:sp>
      <p:sp>
        <p:nvSpPr>
          <p:cNvPr id="3" name="Rectangle 5" descr="e7d195523061f1c0d318120d6aeaf1b6ccceb6ba3da59c0775C5DE19DDDEBC09ED96DBD9900D9848D623ECAD1D4904B78047D0015C22C8BE97228BE8B5BFF08FE7A3AE04126DA07312A96C0F69F9BAB74652F3714E87BDD66E444FDD1FA2830810C3D2E9497A6F5E5DA929995BC6A199782D94766D8CFED659FA5F6E541F58EA3664DF427D1F99F6"/>
          <p:cNvSpPr>
            <a:spLocks noChangeArrowheads="1"/>
          </p:cNvSpPr>
          <p:nvPr/>
        </p:nvSpPr>
        <p:spPr bwMode="auto">
          <a:xfrm>
            <a:off x="0" y="2193131"/>
            <a:ext cx="5986916" cy="2471738"/>
          </a:xfrm>
          <a:prstGeom prst="rect">
            <a:avLst/>
          </a:prstGeom>
          <a:solidFill>
            <a:srgbClr val="002060"/>
          </a:solidFill>
          <a:ln>
            <a:noFill/>
          </a:ln>
        </p:spPr>
        <p:txBody>
          <a:bodyPr vert="horz" wrap="square" lIns="91440" tIns="45720" rIns="91440" bIns="45720" numCol="1" anchor="t" anchorCtr="0" compatLnSpc="1"/>
          <a:lstStyle/>
          <a:p>
            <a:endParaRPr lang="zh-CN" altLang="en-US"/>
          </a:p>
        </p:txBody>
      </p:sp>
      <p:sp>
        <p:nvSpPr>
          <p:cNvPr id="4" name="Rectangle 9" descr="e7d195523061f1c0d318120d6aeaf1b6ccceb6ba3da59c0775C5DE19DDDEBC09ED96DBD9900D9848D623ECAD1D4904B78047D0015C22C8BE97228BE8B5BFF08FE7A3AE04126DA07312A96C0F69F9BAB74652F3714E87BDD66E444FDD1FA2830810C3D2E9497A6F5E5DA929995BC6A199782D94766D8CFED659FA5F6E541F58EA3664DF427D1F99F6"/>
          <p:cNvSpPr>
            <a:spLocks noChangeArrowheads="1"/>
          </p:cNvSpPr>
          <p:nvPr/>
        </p:nvSpPr>
        <p:spPr bwMode="auto">
          <a:xfrm>
            <a:off x="5986916" y="-3175"/>
            <a:ext cx="6205084" cy="6858000"/>
          </a:xfrm>
          <a:prstGeom prst="rect">
            <a:avLst/>
          </a:prstGeom>
          <a:solidFill>
            <a:schemeClr val="bg1">
              <a:lumMod val="95000"/>
            </a:schemeClr>
          </a:solidFill>
          <a:ln>
            <a:noFill/>
          </a:ln>
        </p:spPr>
        <p:txBody>
          <a:bodyPr vert="horz" wrap="square" lIns="91440" tIns="45720" rIns="91440" bIns="45720" numCol="1" anchor="t" anchorCtr="0" compatLnSpc="1"/>
          <a:lstStyle/>
          <a:p>
            <a:endParaRPr lang="zh-CN" altLang="en-US"/>
          </a:p>
        </p:txBody>
      </p:sp>
      <p:sp>
        <p:nvSpPr>
          <p:cNvPr id="5" name="文本框 4" descr="e7d195523061f1c0d318120d6aeaf1b6ccceb6ba3da59c0775C5DE19DDDEBC09ED96DBD9900D9848D623ECAD1D4904B78047D0015C22C8BE97228BE8B5BFF08FE7A3AE04126DA07312A96C0F69F9BAB74652F3714E87BDD66E444FDD1FA2830810C3D2E9497A6F5E5DA929995BC6A199782D94766D8CFED659FA5F6E541F58EA3664DF427D1F99F6"/>
          <p:cNvSpPr txBox="1"/>
          <p:nvPr/>
        </p:nvSpPr>
        <p:spPr>
          <a:xfrm>
            <a:off x="2082267" y="2964367"/>
            <a:ext cx="3452988" cy="923330"/>
          </a:xfrm>
          <a:prstGeom prst="rect">
            <a:avLst/>
          </a:prstGeom>
          <a:noFill/>
        </p:spPr>
        <p:txBody>
          <a:bodyPr wrap="square" rtlCol="0">
            <a:spAutoFit/>
          </a:bodyPr>
          <a:lstStyle/>
          <a:p>
            <a:r>
              <a:rPr lang="en-US" altLang="zh-CN" sz="5400" b="1" dirty="0">
                <a:solidFill>
                  <a:schemeClr val="bg1"/>
                </a:solidFill>
                <a:latin typeface="思源黑体 CN Normal" panose="020B0400000000000000" pitchFamily="34" charset="-122"/>
                <a:ea typeface="思源黑体 CN Normal" panose="020B0400000000000000" pitchFamily="34" charset="-122"/>
              </a:rPr>
              <a:t>C</a:t>
            </a:r>
            <a:r>
              <a:rPr lang="en-US" altLang="zh-CN" sz="3600" b="1" dirty="0">
                <a:solidFill>
                  <a:schemeClr val="bg1"/>
                </a:solidFill>
                <a:latin typeface="思源黑体 CN Normal" panose="020B0400000000000000" pitchFamily="34" charset="-122"/>
                <a:ea typeface="思源黑体 CN Normal" panose="020B0400000000000000" pitchFamily="34" charset="-122"/>
              </a:rPr>
              <a:t>ONTENTS</a:t>
            </a:r>
            <a:endParaRPr lang="zh-CN" altLang="en-US" sz="3600" b="1" dirty="0">
              <a:solidFill>
                <a:schemeClr val="bg1"/>
              </a:solidFill>
              <a:latin typeface="思源黑体 CN Normal" panose="020B0400000000000000" pitchFamily="34" charset="-122"/>
              <a:ea typeface="思源黑体 CN Normal" panose="020B0400000000000000" pitchFamily="34" charset="-122"/>
            </a:endParaRPr>
          </a:p>
        </p:txBody>
      </p:sp>
      <p:sp>
        <p:nvSpPr>
          <p:cNvPr id="6" name="文本框 5"/>
          <p:cNvSpPr txBox="1"/>
          <p:nvPr/>
        </p:nvSpPr>
        <p:spPr>
          <a:xfrm>
            <a:off x="897271" y="2312336"/>
            <a:ext cx="1015663" cy="2349565"/>
          </a:xfrm>
          <a:prstGeom prst="rect">
            <a:avLst/>
          </a:prstGeom>
          <a:noFill/>
        </p:spPr>
        <p:txBody>
          <a:bodyPr vert="eaVert" wrap="square" rtlCol="0">
            <a:spAutoFit/>
          </a:bodyPr>
          <a:lstStyle/>
          <a:p>
            <a:pPr algn="ctr"/>
            <a:r>
              <a:rPr kumimoji="1" lang="zh-CN" altLang="en-US" sz="5400" b="1" spc="600" dirty="0">
                <a:solidFill>
                  <a:schemeClr val="bg1"/>
                </a:solidFill>
                <a:latin typeface="黑体" panose="02010609060101010101" charset="-122"/>
                <a:ea typeface="黑体" panose="02010609060101010101" charset="-122"/>
              </a:rPr>
              <a:t>目录</a:t>
            </a:r>
            <a:endParaRPr kumimoji="1" lang="zh-CN" altLang="en-US" sz="5400" b="1" spc="600" dirty="0">
              <a:solidFill>
                <a:schemeClr val="bg1"/>
              </a:solidFill>
              <a:latin typeface="黑体" panose="02010609060101010101" charset="-122"/>
              <a:ea typeface="黑体" panose="02010609060101010101" charset="-122"/>
            </a:endParaRPr>
          </a:p>
        </p:txBody>
      </p:sp>
      <p:grpSp>
        <p:nvGrpSpPr>
          <p:cNvPr id="28" name="组合 27"/>
          <p:cNvGrpSpPr/>
          <p:nvPr/>
        </p:nvGrpSpPr>
        <p:grpSpPr>
          <a:xfrm>
            <a:off x="6530975" y="2312035"/>
            <a:ext cx="4338955" cy="829945"/>
            <a:chOff x="6539952" y="2410390"/>
            <a:chExt cx="4393261" cy="830194"/>
          </a:xfrm>
        </p:grpSpPr>
        <p:sp>
          <p:nvSpPr>
            <p:cNvPr id="15" name="文本框 14"/>
            <p:cNvSpPr txBox="1"/>
            <p:nvPr/>
          </p:nvSpPr>
          <p:spPr>
            <a:xfrm>
              <a:off x="7863781" y="2582527"/>
              <a:ext cx="3069432" cy="460513"/>
            </a:xfrm>
            <a:prstGeom prst="rect">
              <a:avLst/>
            </a:prstGeom>
            <a:noFill/>
          </p:spPr>
          <p:txBody>
            <a:bodyPr wrap="square" rtlCol="0">
              <a:spAutoFit/>
            </a:bodyPr>
            <a:lstStyle/>
            <a:p>
              <a:r>
                <a:rPr kumimoji="1" lang="zh-CN" altLang="en-US" sz="24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mn-ea"/>
                </a:rPr>
                <a:t>利用共振现象的实例</a:t>
              </a:r>
              <a:endParaRPr kumimoji="1" lang="zh-CN" altLang="en-US" sz="24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mn-ea"/>
              </a:endParaRPr>
            </a:p>
          </p:txBody>
        </p:sp>
        <p:sp>
          <p:nvSpPr>
            <p:cNvPr id="17" name="文本框 16"/>
            <p:cNvSpPr txBox="1"/>
            <p:nvPr/>
          </p:nvSpPr>
          <p:spPr>
            <a:xfrm>
              <a:off x="6539952" y="2410390"/>
              <a:ext cx="1324064" cy="830194"/>
            </a:xfrm>
            <a:prstGeom prst="rect">
              <a:avLst/>
            </a:prstGeom>
            <a:noFill/>
          </p:spPr>
          <p:txBody>
            <a:bodyPr wrap="square" rtlCol="0">
              <a:spAutoFit/>
            </a:bodyPr>
            <a:lstStyle/>
            <a:p>
              <a:r>
                <a:rPr kumimoji="1" lang="en-US" altLang="zh-CN" sz="4800" b="1" i="1" dirty="0">
                  <a:solidFill>
                    <a:srgbClr val="1C4C77"/>
                  </a:solidFill>
                  <a:latin typeface="思源黑体 CN Regular" panose="020B0500000000000000" pitchFamily="34" charset="-122"/>
                  <a:ea typeface="思源黑体 CN Regular" panose="020B0500000000000000" pitchFamily="34" charset="-122"/>
                  <a:cs typeface="Arial" panose="020B0604020202020204" pitchFamily="34" charset="0"/>
                </a:rPr>
                <a:t>02</a:t>
              </a:r>
              <a:endParaRPr kumimoji="1" lang="zh-CN" altLang="en-US" sz="4800" b="1" i="1" dirty="0">
                <a:solidFill>
                  <a:srgbClr val="1C4C77"/>
                </a:solidFill>
                <a:latin typeface="思源黑体 CN Regular" panose="020B0500000000000000" pitchFamily="34" charset="-122"/>
                <a:ea typeface="思源黑体 CN Regular" panose="020B0500000000000000" pitchFamily="34" charset="-122"/>
                <a:cs typeface="Arial" panose="020B0604020202020204" pitchFamily="34" charset="0"/>
              </a:endParaRPr>
            </a:p>
          </p:txBody>
        </p:sp>
      </p:grpSp>
      <p:grpSp>
        <p:nvGrpSpPr>
          <p:cNvPr id="27" name="组合 26"/>
          <p:cNvGrpSpPr/>
          <p:nvPr/>
        </p:nvGrpSpPr>
        <p:grpSpPr>
          <a:xfrm>
            <a:off x="6593274" y="3725169"/>
            <a:ext cx="4370070" cy="830997"/>
            <a:chOff x="6665112" y="3846448"/>
            <a:chExt cx="4370070" cy="830997"/>
          </a:xfrm>
        </p:grpSpPr>
        <p:sp>
          <p:nvSpPr>
            <p:cNvPr id="19" name="文本框 18"/>
            <p:cNvSpPr txBox="1"/>
            <p:nvPr/>
          </p:nvSpPr>
          <p:spPr>
            <a:xfrm>
              <a:off x="7884947" y="4025518"/>
              <a:ext cx="3150235" cy="460375"/>
            </a:xfrm>
            <a:prstGeom prst="rect">
              <a:avLst/>
            </a:prstGeom>
            <a:noFill/>
          </p:spPr>
          <p:txBody>
            <a:bodyPr wrap="square" rtlCol="0">
              <a:spAutoFit/>
            </a:bodyPr>
            <a:lstStyle/>
            <a:p>
              <a:r>
                <a:rPr kumimoji="1" lang="zh-CN" altLang="en-US" sz="24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mn-ea"/>
                </a:rPr>
                <a:t>共振现象的危害</a:t>
              </a:r>
              <a:endParaRPr kumimoji="1" lang="zh-CN" altLang="en-US" sz="24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mn-ea"/>
              </a:endParaRPr>
            </a:p>
          </p:txBody>
        </p:sp>
        <p:sp>
          <p:nvSpPr>
            <p:cNvPr id="21" name="文本框 20"/>
            <p:cNvSpPr txBox="1"/>
            <p:nvPr/>
          </p:nvSpPr>
          <p:spPr>
            <a:xfrm>
              <a:off x="6665112" y="3846448"/>
              <a:ext cx="1324064" cy="830997"/>
            </a:xfrm>
            <a:prstGeom prst="rect">
              <a:avLst/>
            </a:prstGeom>
            <a:noFill/>
          </p:spPr>
          <p:txBody>
            <a:bodyPr wrap="square" rtlCol="0">
              <a:spAutoFit/>
            </a:bodyPr>
            <a:lstStyle/>
            <a:p>
              <a:r>
                <a:rPr kumimoji="1" lang="en-US" altLang="zh-CN" sz="4800" b="1" i="1" dirty="0">
                  <a:solidFill>
                    <a:srgbClr val="163551"/>
                  </a:solidFill>
                  <a:latin typeface="思源黑体 CN Regular" panose="020B0500000000000000" pitchFamily="34" charset="-122"/>
                  <a:ea typeface="思源黑体 CN Regular" panose="020B0500000000000000" pitchFamily="34" charset="-122"/>
                  <a:cs typeface="Arial" panose="020B0604020202020204" pitchFamily="34" charset="0"/>
                </a:rPr>
                <a:t>03</a:t>
              </a:r>
              <a:endParaRPr kumimoji="1" lang="zh-CN" altLang="en-US" sz="4800" b="1" i="1" dirty="0">
                <a:solidFill>
                  <a:srgbClr val="163551"/>
                </a:solidFill>
                <a:latin typeface="思源黑体 CN Regular" panose="020B0500000000000000" pitchFamily="34" charset="-122"/>
                <a:ea typeface="思源黑体 CN Regular" panose="020B0500000000000000" pitchFamily="34" charset="-122"/>
                <a:cs typeface="Arial" panose="020B0604020202020204" pitchFamily="34" charset="0"/>
              </a:endParaRPr>
            </a:p>
          </p:txBody>
        </p:sp>
      </p:grpSp>
      <p:grpSp>
        <p:nvGrpSpPr>
          <p:cNvPr id="26" name="组合 25"/>
          <p:cNvGrpSpPr/>
          <p:nvPr/>
        </p:nvGrpSpPr>
        <p:grpSpPr>
          <a:xfrm>
            <a:off x="6593274" y="5080791"/>
            <a:ext cx="5314950" cy="830997"/>
            <a:chOff x="6665112" y="5139110"/>
            <a:chExt cx="5314950" cy="830997"/>
          </a:xfrm>
        </p:grpSpPr>
        <p:sp>
          <p:nvSpPr>
            <p:cNvPr id="23" name="文本框 22"/>
            <p:cNvSpPr txBox="1"/>
            <p:nvPr/>
          </p:nvSpPr>
          <p:spPr>
            <a:xfrm>
              <a:off x="7884947" y="5324530"/>
              <a:ext cx="4095115" cy="460375"/>
            </a:xfrm>
            <a:prstGeom prst="rect">
              <a:avLst/>
            </a:prstGeom>
            <a:noFill/>
          </p:spPr>
          <p:txBody>
            <a:bodyPr wrap="square" rtlCol="0">
              <a:spAutoFit/>
            </a:bodyPr>
            <a:lstStyle/>
            <a:p>
              <a:r>
                <a:rPr kumimoji="1" lang="zh-CN" altLang="en-US" sz="24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mn-ea"/>
                </a:rPr>
                <a:t>如何利用共振现象造福人类</a:t>
              </a:r>
              <a:endParaRPr kumimoji="1" lang="zh-CN" altLang="en-US" sz="24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mn-ea"/>
              </a:endParaRPr>
            </a:p>
          </p:txBody>
        </p:sp>
        <p:sp>
          <p:nvSpPr>
            <p:cNvPr id="25" name="文本框 24"/>
            <p:cNvSpPr txBox="1"/>
            <p:nvPr/>
          </p:nvSpPr>
          <p:spPr>
            <a:xfrm>
              <a:off x="6665112" y="5139110"/>
              <a:ext cx="1324064" cy="830997"/>
            </a:xfrm>
            <a:prstGeom prst="rect">
              <a:avLst/>
            </a:prstGeom>
            <a:noFill/>
          </p:spPr>
          <p:txBody>
            <a:bodyPr wrap="square" rtlCol="0">
              <a:spAutoFit/>
            </a:bodyPr>
            <a:lstStyle/>
            <a:p>
              <a:r>
                <a:rPr kumimoji="1" lang="en-US" altLang="zh-CN" sz="4800" b="1" i="1" dirty="0">
                  <a:solidFill>
                    <a:srgbClr val="1C4C77"/>
                  </a:solidFill>
                  <a:latin typeface="思源黑体 CN Regular" panose="020B0500000000000000" pitchFamily="34" charset="-122"/>
                  <a:ea typeface="思源黑体 CN Regular" panose="020B0500000000000000" pitchFamily="34" charset="-122"/>
                  <a:cs typeface="Arial" panose="020B0604020202020204" pitchFamily="34" charset="0"/>
                </a:rPr>
                <a:t>04</a:t>
              </a:r>
              <a:endParaRPr kumimoji="1" lang="zh-CN" altLang="en-US" sz="4800" b="1" i="1" dirty="0">
                <a:solidFill>
                  <a:srgbClr val="1C4C77"/>
                </a:solidFill>
                <a:latin typeface="思源黑体 CN Regular" panose="020B0500000000000000" pitchFamily="34" charset="-122"/>
                <a:ea typeface="思源黑体 CN Regular" panose="020B0500000000000000" pitchFamily="34" charset="-122"/>
                <a:cs typeface="Arial" panose="020B0604020202020204" pitchFamily="34" charset="0"/>
              </a:endParaRPr>
            </a:p>
          </p:txBody>
        </p:sp>
      </p:grpSp>
      <p:grpSp>
        <p:nvGrpSpPr>
          <p:cNvPr id="29" name="组合 28"/>
          <p:cNvGrpSpPr/>
          <p:nvPr/>
        </p:nvGrpSpPr>
        <p:grpSpPr>
          <a:xfrm>
            <a:off x="6593274" y="964395"/>
            <a:ext cx="3358713" cy="830997"/>
            <a:chOff x="6644155" y="1022714"/>
            <a:chExt cx="3358713" cy="830997"/>
          </a:xfrm>
        </p:grpSpPr>
        <p:sp>
          <p:nvSpPr>
            <p:cNvPr id="10" name="文本框 9"/>
            <p:cNvSpPr txBox="1"/>
            <p:nvPr/>
          </p:nvSpPr>
          <p:spPr>
            <a:xfrm>
              <a:off x="7864016" y="1208024"/>
              <a:ext cx="2138852" cy="460375"/>
            </a:xfrm>
            <a:prstGeom prst="rect">
              <a:avLst/>
            </a:prstGeom>
            <a:noFill/>
          </p:spPr>
          <p:txBody>
            <a:bodyPr wrap="square" rtlCol="0">
              <a:spAutoFit/>
            </a:bodyPr>
            <a:lstStyle/>
            <a:p>
              <a:pPr algn="l">
                <a:buClrTx/>
                <a:buSzTx/>
                <a:buFontTx/>
              </a:pPr>
              <a:r>
                <a:rPr kumimoji="1" lang="zh-CN" altLang="en-US" sz="2400" dirty="0">
                  <a:solidFill>
                    <a:schemeClr val="tx1">
                      <a:lumMod val="85000"/>
                      <a:lumOff val="15000"/>
                    </a:schemeClr>
                  </a:solidFill>
                  <a:latin typeface="思源黑体 CN Light" panose="020B0300000000000000" pitchFamily="34" charset="-122"/>
                  <a:ea typeface="思源黑体 CN Light" panose="020B0300000000000000" pitchFamily="34" charset="-122"/>
                </a:rPr>
                <a:t>共振的定义</a:t>
              </a:r>
              <a:endParaRPr kumimoji="1" lang="zh-CN" altLang="en-US" sz="24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12" name="文本框 11"/>
            <p:cNvSpPr txBox="1"/>
            <p:nvPr/>
          </p:nvSpPr>
          <p:spPr>
            <a:xfrm>
              <a:off x="6644155" y="1022714"/>
              <a:ext cx="1324064" cy="830997"/>
            </a:xfrm>
            <a:prstGeom prst="rect">
              <a:avLst/>
            </a:prstGeom>
            <a:noFill/>
          </p:spPr>
          <p:txBody>
            <a:bodyPr wrap="square" rtlCol="0">
              <a:spAutoFit/>
            </a:bodyPr>
            <a:lstStyle/>
            <a:p>
              <a:r>
                <a:rPr kumimoji="1" lang="en-US" altLang="zh-CN" sz="4800" b="1" i="1" dirty="0">
                  <a:solidFill>
                    <a:srgbClr val="163551"/>
                  </a:solidFill>
                  <a:latin typeface="思源黑体 CN Regular" panose="020B0500000000000000" pitchFamily="34" charset="-122"/>
                  <a:ea typeface="思源黑体 CN Regular" panose="020B0500000000000000" pitchFamily="34" charset="-122"/>
                  <a:cs typeface="Arial" panose="020B0604020202020204" pitchFamily="34" charset="0"/>
                </a:rPr>
                <a:t>01</a:t>
              </a:r>
              <a:endParaRPr kumimoji="1" lang="zh-CN" altLang="en-US" sz="4800" b="1" i="1" dirty="0">
                <a:solidFill>
                  <a:srgbClr val="163551"/>
                </a:solidFill>
                <a:latin typeface="思源黑体 CN Regular" panose="020B0500000000000000" pitchFamily="34" charset="-122"/>
                <a:ea typeface="思源黑体 CN Regular" panose="020B0500000000000000"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42"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childTnLst>
                          </p:cTn>
                        </p:par>
                        <p:par>
                          <p:cTn id="41" fill="hold">
                            <p:stCondLst>
                              <p:cond delay="3500"/>
                            </p:stCondLst>
                            <p:childTnLst>
                              <p:par>
                                <p:cTn id="42" presetID="42" presetClass="entr" presetSubtype="0" fill="hold"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ldLvl="0" animBg="1"/>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7515" y="0"/>
            <a:ext cx="4572000" cy="6858000"/>
          </a:xfrm>
          <a:prstGeom prst="rect">
            <a:avLst/>
          </a:prstGeom>
        </p:spPr>
      </p:pic>
      <p:sp>
        <p:nvSpPr>
          <p:cNvPr id="10" name="文本框 9"/>
          <p:cNvSpPr txBox="1"/>
          <p:nvPr/>
        </p:nvSpPr>
        <p:spPr>
          <a:xfrm flipH="1">
            <a:off x="6847840" y="2443162"/>
            <a:ext cx="4009758" cy="829945"/>
          </a:xfrm>
          <a:prstGeom prst="rect">
            <a:avLst/>
          </a:prstGeom>
          <a:noFill/>
        </p:spPr>
        <p:txBody>
          <a:bodyPr wrap="square" rtlCol="0">
            <a:spAutoFit/>
          </a:bodyPr>
          <a:lstStyle/>
          <a:p>
            <a:pPr algn="dist"/>
            <a:r>
              <a:rPr lang="zh-CN" altLang="en-US" sz="4800" dirty="0">
                <a:latin typeface="思源黑体 CN Normal" panose="020B0400000000000000" pitchFamily="34" charset="-122"/>
                <a:ea typeface="思源黑体 CN Normal" panose="020B0400000000000000" pitchFamily="34" charset="-122"/>
              </a:rPr>
              <a:t>共振的定义</a:t>
            </a:r>
            <a:endParaRPr lang="zh-CN" altLang="en-US" sz="4800" dirty="0">
              <a:latin typeface="思源黑体 CN Normal" panose="020B0400000000000000" pitchFamily="34" charset="-122"/>
              <a:ea typeface="思源黑体 CN Normal" panose="020B0400000000000000" pitchFamily="34" charset="-122"/>
            </a:endParaRPr>
          </a:p>
        </p:txBody>
      </p:sp>
      <p:grpSp>
        <p:nvGrpSpPr>
          <p:cNvPr id="3" name="组合 2"/>
          <p:cNvGrpSpPr/>
          <p:nvPr/>
        </p:nvGrpSpPr>
        <p:grpSpPr>
          <a:xfrm>
            <a:off x="3949065" y="2299970"/>
            <a:ext cx="2203450" cy="2315210"/>
            <a:chOff x="9620578" y="3901966"/>
            <a:chExt cx="1836000" cy="1836000"/>
          </a:xfrm>
        </p:grpSpPr>
        <p:sp>
          <p:nvSpPr>
            <p:cNvPr id="11" name="矩形 10"/>
            <p:cNvSpPr/>
            <p:nvPr/>
          </p:nvSpPr>
          <p:spPr>
            <a:xfrm>
              <a:off x="9620578" y="3901966"/>
              <a:ext cx="1836000" cy="1836000"/>
            </a:xfrm>
            <a:prstGeom prst="rect">
              <a:avLst/>
            </a:prstGeom>
            <a:solidFill>
              <a:srgbClr val="002060">
                <a:alpha val="9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9943276" y="4344600"/>
              <a:ext cx="1243515" cy="950732"/>
            </a:xfrm>
            <a:prstGeom prst="rect">
              <a:avLst/>
            </a:prstGeom>
            <a:noFill/>
            <a:ln>
              <a:noFill/>
            </a:ln>
          </p:spPr>
          <p:txBody>
            <a:bodyPr wrap="square" rtlCol="0">
              <a:spAutoFit/>
            </a:bodyPr>
            <a:lstStyle/>
            <a:p>
              <a:pPr algn="ctr"/>
              <a:r>
                <a:rPr lang="en-US" altLang="zh-CN" sz="7200" b="1" dirty="0">
                  <a:solidFill>
                    <a:schemeClr val="bg1"/>
                  </a:solidFill>
                  <a:latin typeface="思源黑体 CN Normal" panose="020B0400000000000000" pitchFamily="34" charset="-122"/>
                  <a:ea typeface="思源黑体 CN Normal" panose="020B0400000000000000" pitchFamily="34" charset="-122"/>
                </a:rPr>
                <a:t>01</a:t>
              </a:r>
              <a:endParaRPr lang="en-US" altLang="zh-CN" sz="7200" b="1" dirty="0">
                <a:solidFill>
                  <a:schemeClr val="bg1"/>
                </a:solidFill>
                <a:latin typeface="思源黑体 CN Normal" panose="020B0400000000000000" pitchFamily="34" charset="-122"/>
                <a:ea typeface="思源黑体 CN Normal" panose="020B0400000000000000" pitchFamily="34" charset="-122"/>
              </a:endParaRPr>
            </a:p>
          </p:txBody>
        </p:sp>
      </p:grpSp>
      <p:cxnSp>
        <p:nvCxnSpPr>
          <p:cNvPr id="14" name="直接连接符 13"/>
          <p:cNvCxnSpPr/>
          <p:nvPr/>
        </p:nvCxnSpPr>
        <p:spPr>
          <a:xfrm flipH="1">
            <a:off x="653211" y="5860509"/>
            <a:ext cx="574850" cy="997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761896" y="5670729"/>
            <a:ext cx="466166" cy="80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4704111" y="-1"/>
            <a:ext cx="318036" cy="5518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912242" y="3911932"/>
            <a:ext cx="4548318" cy="1383665"/>
          </a:xfrm>
          <a:prstGeom prst="rect">
            <a:avLst/>
          </a:prstGeom>
          <a:noFill/>
        </p:spPr>
        <p:txBody>
          <a:bodyPr wrap="square" rtlCol="0">
            <a:spAutoFit/>
          </a:bodyPr>
          <a:lstStyle/>
          <a:p>
            <a:pPr>
              <a:lnSpc>
                <a:spcPct val="150000"/>
              </a:lnSpc>
            </a:pPr>
            <a:r>
              <a:rPr lang="zh-CN" altLang="en-US" sz="1400" dirty="0">
                <a:solidFill>
                  <a:schemeClr val="bg1">
                    <a:lumMod val="75000"/>
                  </a:schemeClr>
                </a:solidFill>
                <a:latin typeface="思源黑体 CN Normal" panose="020B0400000000000000" pitchFamily="34" charset="-122"/>
                <a:ea typeface="思源黑体 CN Normal" panose="020B0400000000000000" pitchFamily="34" charset="-122"/>
              </a:rPr>
              <a:t>要想深刻理解共振现象以及共振现象可能带来的好处与危害，明确共振的定义是必须要放在首位的，也只有在明晰了定义以后才能对共振展开更加深层次的理解与研究。</a:t>
            </a:r>
            <a:endParaRPr lang="zh-CN" altLang="en-US" sz="1400" dirty="0">
              <a:solidFill>
                <a:schemeClr val="bg1">
                  <a:lumMod val="75000"/>
                </a:schemeClr>
              </a:solidFill>
              <a:latin typeface="思源黑体 CN Normal" panose="020B0400000000000000" pitchFamily="34" charset="-122"/>
              <a:ea typeface="思源黑体 CN Normal" panose="020B0400000000000000" pitchFamily="34" charset="-122"/>
            </a:endParaRPr>
          </a:p>
        </p:txBody>
      </p:sp>
      <p:sp>
        <p:nvSpPr>
          <p:cNvPr id="6" name="矩形 5"/>
          <p:cNvSpPr/>
          <p:nvPr/>
        </p:nvSpPr>
        <p:spPr>
          <a:xfrm>
            <a:off x="6462395" y="2113280"/>
            <a:ext cx="75565" cy="3245485"/>
          </a:xfrm>
          <a:prstGeom prst="rect">
            <a:avLst/>
          </a:prstGeom>
          <a:solidFill>
            <a:schemeClr val="bg1">
              <a:lumMod val="7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750" fill="hold"/>
                                            <p:tgtEl>
                                              <p:spTgt spid="3"/>
                                            </p:tgtEl>
                                            <p:attrNameLst>
                                              <p:attrName>ppt_x</p:attrName>
                                            </p:attrNameLst>
                                          </p:cBhvr>
                                          <p:tavLst>
                                            <p:tav tm="0">
                                              <p:val>
                                                <p:strVal val="1+#ppt_w/2"/>
                                              </p:val>
                                            </p:tav>
                                            <p:tav tm="100000">
                                              <p:val>
                                                <p:strVal val="#ppt_x"/>
                                              </p:val>
                                            </p:tav>
                                          </p:tavLst>
                                        </p:anim>
                                        <p:anim calcmode="lin" valueType="num">
                                          <p:cBhvr additive="base">
                                            <p:cTn id="12" dur="17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2" presetClass="entr" presetSubtype="1" accel="40000" fill="hold" nodeType="withEffect" p14:presetBounceEnd="60000">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14:bounceEnd="60000">
                                          <p:cBhvr additive="base">
                                            <p:cTn id="19" dur="1500" fill="hold"/>
                                            <p:tgtEl>
                                              <p:spTgt spid="16"/>
                                            </p:tgtEl>
                                            <p:attrNameLst>
                                              <p:attrName>ppt_x</p:attrName>
                                            </p:attrNameLst>
                                          </p:cBhvr>
                                          <p:tavLst>
                                            <p:tav tm="0">
                                              <p:val>
                                                <p:strVal val="#ppt_x"/>
                                              </p:val>
                                            </p:tav>
                                            <p:tav tm="100000">
                                              <p:val>
                                                <p:strVal val="#ppt_x"/>
                                              </p:val>
                                            </p:tav>
                                          </p:tavLst>
                                        </p:anim>
                                        <p:anim calcmode="lin" valueType="num" p14:bounceEnd="60000">
                                          <p:cBhvr additive="base">
                                            <p:cTn id="20" dur="1500" fill="hold"/>
                                            <p:tgtEl>
                                              <p:spTgt spid="16"/>
                                            </p:tgtEl>
                                            <p:attrNameLst>
                                              <p:attrName>ppt_y</p:attrName>
                                            </p:attrNameLst>
                                          </p:cBhvr>
                                          <p:tavLst>
                                            <p:tav tm="0">
                                              <p:val>
                                                <p:strVal val="0-#ppt_h/2"/>
                                              </p:val>
                                            </p:tav>
                                            <p:tav tm="100000">
                                              <p:val>
                                                <p:strVal val="#ppt_y"/>
                                              </p:val>
                                            </p:tav>
                                          </p:tavLst>
                                        </p:anim>
                                      </p:childTnLst>
                                    </p:cTn>
                                  </p:par>
                                  <p:par>
                                    <p:cTn id="21" presetID="2" presetClass="entr" presetSubtype="4" accel="40000" fill="hold" nodeType="withEffect" p14:presetBounceEnd="60000">
                                      <p:stCondLst>
                                        <p:cond delay="250"/>
                                      </p:stCondLst>
                                      <p:childTnLst>
                                        <p:set>
                                          <p:cBhvr>
                                            <p:cTn id="22" dur="1" fill="hold">
                                              <p:stCondLst>
                                                <p:cond delay="0"/>
                                              </p:stCondLst>
                                            </p:cTn>
                                            <p:tgtEl>
                                              <p:spTgt spid="14"/>
                                            </p:tgtEl>
                                            <p:attrNameLst>
                                              <p:attrName>style.visibility</p:attrName>
                                            </p:attrNameLst>
                                          </p:cBhvr>
                                          <p:to>
                                            <p:strVal val="visible"/>
                                          </p:to>
                                        </p:set>
                                        <p:anim calcmode="lin" valueType="num" p14:bounceEnd="60000">
                                          <p:cBhvr additive="base">
                                            <p:cTn id="23" dur="1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accel="40000" fill="hold" nodeType="withEffect" p14:presetBounceEnd="60000">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14:bounceEnd="60000">
                                          <p:cBhvr additive="base">
                                            <p:cTn id="27" dur="1500" fill="hold"/>
                                            <p:tgtEl>
                                              <p:spTgt spid="15"/>
                                            </p:tgtEl>
                                            <p:attrNameLst>
                                              <p:attrName>ppt_x</p:attrName>
                                            </p:attrNameLst>
                                          </p:cBhvr>
                                          <p:tavLst>
                                            <p:tav tm="0">
                                              <p:val>
                                                <p:strVal val="#ppt_x"/>
                                              </p:val>
                                            </p:tav>
                                            <p:tav tm="100000">
                                              <p:val>
                                                <p:strVal val="#ppt_x"/>
                                              </p:val>
                                            </p:tav>
                                          </p:tavLst>
                                        </p:anim>
                                        <p:anim calcmode="lin" valueType="num" p14:bounceEnd="60000">
                                          <p:cBhvr additive="base">
                                            <p:cTn id="2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750" fill="hold"/>
                                            <p:tgtEl>
                                              <p:spTgt spid="3"/>
                                            </p:tgtEl>
                                            <p:attrNameLst>
                                              <p:attrName>ppt_x</p:attrName>
                                            </p:attrNameLst>
                                          </p:cBhvr>
                                          <p:tavLst>
                                            <p:tav tm="0">
                                              <p:val>
                                                <p:strVal val="1+#ppt_w/2"/>
                                              </p:val>
                                            </p:tav>
                                            <p:tav tm="100000">
                                              <p:val>
                                                <p:strVal val="#ppt_x"/>
                                              </p:val>
                                            </p:tav>
                                          </p:tavLst>
                                        </p:anim>
                                        <p:anim calcmode="lin" valueType="num">
                                          <p:cBhvr additive="base">
                                            <p:cTn id="12" dur="17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2" presetClass="entr" presetSubtype="1" accel="4000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500" fill="hold"/>
                                            <p:tgtEl>
                                              <p:spTgt spid="16"/>
                                            </p:tgtEl>
                                            <p:attrNameLst>
                                              <p:attrName>ppt_x</p:attrName>
                                            </p:attrNameLst>
                                          </p:cBhvr>
                                          <p:tavLst>
                                            <p:tav tm="0">
                                              <p:val>
                                                <p:strVal val="#ppt_x"/>
                                              </p:val>
                                            </p:tav>
                                            <p:tav tm="100000">
                                              <p:val>
                                                <p:strVal val="#ppt_x"/>
                                              </p:val>
                                            </p:tav>
                                          </p:tavLst>
                                        </p:anim>
                                        <p:anim calcmode="lin" valueType="num">
                                          <p:cBhvr additive="base">
                                            <p:cTn id="20" dur="1500" fill="hold"/>
                                            <p:tgtEl>
                                              <p:spTgt spid="16"/>
                                            </p:tgtEl>
                                            <p:attrNameLst>
                                              <p:attrName>ppt_y</p:attrName>
                                            </p:attrNameLst>
                                          </p:cBhvr>
                                          <p:tavLst>
                                            <p:tav tm="0">
                                              <p:val>
                                                <p:strVal val="0-#ppt_h/2"/>
                                              </p:val>
                                            </p:tav>
                                            <p:tav tm="100000">
                                              <p:val>
                                                <p:strVal val="#ppt_y"/>
                                              </p:val>
                                            </p:tav>
                                          </p:tavLst>
                                        </p:anim>
                                      </p:childTnLst>
                                    </p:cTn>
                                  </p:par>
                                  <p:par>
                                    <p:cTn id="21" presetID="2" presetClass="entr" presetSubtype="4" accel="40000" fill="hold" nodeType="withEffect">
                                      <p:stCondLst>
                                        <p:cond delay="25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500" fill="hold"/>
                                            <p:tgtEl>
                                              <p:spTgt spid="14"/>
                                            </p:tgtEl>
                                            <p:attrNameLst>
                                              <p:attrName>ppt_x</p:attrName>
                                            </p:attrNameLst>
                                          </p:cBhvr>
                                          <p:tavLst>
                                            <p:tav tm="0">
                                              <p:val>
                                                <p:strVal val="#ppt_x"/>
                                              </p:val>
                                            </p:tav>
                                            <p:tav tm="100000">
                                              <p:val>
                                                <p:strVal val="#ppt_x"/>
                                              </p:val>
                                            </p:tav>
                                          </p:tavLst>
                                        </p:anim>
                                        <p:anim calcmode="lin" valueType="num">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accel="40000" fill="hold"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500" fill="hold"/>
                                            <p:tgtEl>
                                              <p:spTgt spid="15"/>
                                            </p:tgtEl>
                                            <p:attrNameLst>
                                              <p:attrName>ppt_x</p:attrName>
                                            </p:attrNameLst>
                                          </p:cBhvr>
                                          <p:tavLst>
                                            <p:tav tm="0">
                                              <p:val>
                                                <p:strVal val="#ppt_x"/>
                                              </p:val>
                                            </p:tav>
                                            <p:tav tm="100000">
                                              <p:val>
                                                <p:strVal val="#ppt_x"/>
                                              </p:val>
                                            </p:tav>
                                          </p:tavLst>
                                        </p:anim>
                                        <p:anim calcmode="lin" valueType="num">
                                          <p:cBhvr additive="base">
                                            <p:cTn id="2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42701" y="1761067"/>
            <a:ext cx="4233333" cy="3793068"/>
          </a:xfrm>
          <a:prstGeom prst="rect">
            <a:avLst/>
          </a:prstGeom>
          <a:solidFill>
            <a:srgbClr val="425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785500" y="1303865"/>
            <a:ext cx="4233333" cy="3793068"/>
          </a:xfrm>
          <a:prstGeom prst="rect">
            <a:avLst/>
          </a:prstGeom>
          <a:blipFill>
            <a:blip r:embed="rId1"/>
            <a:stretch>
              <a:fillRect l="-18711" r="-187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6132513" y="0"/>
            <a:ext cx="605948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Halber Rahmen 28"/>
          <p:cNvSpPr/>
          <p:nvPr/>
        </p:nvSpPr>
        <p:spPr>
          <a:xfrm>
            <a:off x="7133678" y="907119"/>
            <a:ext cx="550344" cy="550344"/>
          </a:xfrm>
          <a:prstGeom prst="halfFrame">
            <a:avLst>
              <a:gd name="adj1" fmla="val 11513"/>
              <a:gd name="adj2" fmla="val 1099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文本框 22"/>
          <p:cNvSpPr txBox="1"/>
          <p:nvPr/>
        </p:nvSpPr>
        <p:spPr>
          <a:xfrm>
            <a:off x="7420549" y="2474623"/>
            <a:ext cx="4114972" cy="2676525"/>
          </a:xfrm>
          <a:prstGeom prst="rect">
            <a:avLst/>
          </a:prstGeom>
          <a:noFill/>
        </p:spPr>
        <p:txBody>
          <a:bodyPr wrap="square" rtlCol="0">
            <a:spAutoFit/>
          </a:bodyPr>
          <a:lstStyle/>
          <a:p>
            <a:pPr>
              <a:lnSpc>
                <a:spcPct val="150000"/>
              </a:lnSpc>
            </a:pPr>
            <a:r>
              <a:rPr lang="zh-CN" altLang="en-US" sz="1400" dirty="0">
                <a:solidFill>
                  <a:schemeClr val="bg1">
                    <a:lumMod val="50000"/>
                  </a:schemeClr>
                </a:solidFill>
                <a:latin typeface="思源黑体 CN Light" panose="020B0300000000000000" pitchFamily="34" charset="-122"/>
                <a:ea typeface="思源黑体 CN Light" panose="020B0300000000000000" pitchFamily="34" charset="-122"/>
              </a:rPr>
              <a:t>共振是指一物理系统在特定频率和波长下，比其他频率和波长以更大的振幅做振动的情形。共振现象是指一个物理系统在其自然的振动频率（所谓的共振频率）和自然波长下趋于从周围环境吸收更多能量的趋势。共振现象在生活中也是非常常见的，比如：天线的波长共振，太阳系一些类木行星的卫星之间的轨道共振、动物眼中视锥细胞对光的共振，量子力学里光子跃迁的共振，电路的共振等。</a:t>
            </a:r>
            <a:endParaRPr lang="zh-CN" altLang="en-US" sz="1400" dirty="0">
              <a:solidFill>
                <a:schemeClr val="bg1">
                  <a:lumMod val="50000"/>
                </a:schemeClr>
              </a:solidFill>
              <a:latin typeface="思源黑体 CN Light" panose="020B0300000000000000" pitchFamily="34" charset="-122"/>
              <a:ea typeface="思源黑体 CN Light" panose="020B0300000000000000" pitchFamily="34" charset="-122"/>
            </a:endParaRPr>
          </a:p>
        </p:txBody>
      </p:sp>
      <p:sp>
        <p:nvSpPr>
          <p:cNvPr id="24" name="文本框 23"/>
          <p:cNvSpPr txBox="1"/>
          <p:nvPr/>
        </p:nvSpPr>
        <p:spPr>
          <a:xfrm>
            <a:off x="7456141" y="1527406"/>
            <a:ext cx="4325986" cy="521970"/>
          </a:xfrm>
          <a:prstGeom prst="rect">
            <a:avLst/>
          </a:prstGeom>
          <a:noFill/>
        </p:spPr>
        <p:txBody>
          <a:bodyPr wrap="square" rtlCol="0">
            <a:spAutoFit/>
          </a:bodyPr>
          <a:lstStyle/>
          <a:p>
            <a:r>
              <a:rPr lang="zh-CN" altLang="en-US" sz="2800" spc="500" dirty="0">
                <a:solidFill>
                  <a:schemeClr val="tx1">
                    <a:lumMod val="75000"/>
                    <a:lumOff val="25000"/>
                  </a:schemeClr>
                </a:solidFill>
                <a:latin typeface="思源黑体 CN Light" panose="020B0300000000000000" pitchFamily="34" charset="-122"/>
                <a:ea typeface="思源黑体 CN Light" panose="020B0300000000000000" pitchFamily="34" charset="-122"/>
              </a:rPr>
              <a:t>共振的定义</a:t>
            </a:r>
            <a:endParaRPr lang="zh-CN" altLang="en-US" sz="2800" spc="5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 name="Halber Rahmen 28"/>
          <p:cNvSpPr/>
          <p:nvPr/>
        </p:nvSpPr>
        <p:spPr>
          <a:xfrm rot="10800000">
            <a:off x="11106873" y="5424509"/>
            <a:ext cx="550344" cy="550344"/>
          </a:xfrm>
          <a:prstGeom prst="halfFrame">
            <a:avLst>
              <a:gd name="adj1" fmla="val 11513"/>
              <a:gd name="adj2" fmla="val 1099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 name="文本框 12"/>
          <p:cNvSpPr txBox="1"/>
          <p:nvPr/>
        </p:nvSpPr>
        <p:spPr>
          <a:xfrm flipH="1">
            <a:off x="1055325" y="401306"/>
            <a:ext cx="3351118" cy="337185"/>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共振的定义</a:t>
            </a:r>
            <a:endParaRPr lang="zh-CN" altLang="en-US" sz="1600" dirty="0">
              <a:solidFill>
                <a:srgbClr val="002060"/>
              </a:solidFill>
              <a:latin typeface="思源黑体 CN Normal" panose="020B0400000000000000" pitchFamily="34" charset="-122"/>
              <a:ea typeface="思源黑体 CN Normal" panose="020B0400000000000000" pitchFamily="34" charset="-122"/>
            </a:endParaRPr>
          </a:p>
        </p:txBody>
      </p:sp>
      <p:grpSp>
        <p:nvGrpSpPr>
          <p:cNvPr id="14" name="组合 13"/>
          <p:cNvGrpSpPr/>
          <p:nvPr userDrawn="1"/>
        </p:nvGrpSpPr>
        <p:grpSpPr>
          <a:xfrm>
            <a:off x="695325" y="379860"/>
            <a:ext cx="360000" cy="360000"/>
            <a:chOff x="695325" y="379860"/>
            <a:chExt cx="360000" cy="360000"/>
          </a:xfrm>
        </p:grpSpPr>
        <p:sp>
          <p:nvSpPr>
            <p:cNvPr id="15" name="矩形 14"/>
            <p:cNvSpPr/>
            <p:nvPr/>
          </p:nvSpPr>
          <p:spPr>
            <a:xfrm>
              <a:off x="695325" y="379860"/>
              <a:ext cx="360000" cy="360000"/>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95325" y="421361"/>
              <a:ext cx="360000" cy="276999"/>
            </a:xfrm>
            <a:prstGeom prst="rect">
              <a:avLst/>
            </a:prstGeom>
            <a:noFill/>
          </p:spPr>
          <p:txBody>
            <a:bodyPr wrap="square" rtlCol="0">
              <a:spAutoFit/>
            </a:bodyPr>
            <a:lstStyle/>
            <a:p>
              <a:pPr algn="ctr"/>
              <a:r>
                <a:rPr lang="en-US" altLang="zh-CN" sz="1200" dirty="0">
                  <a:solidFill>
                    <a:schemeClr val="bg1"/>
                  </a:solidFill>
                  <a:latin typeface="思源黑体 CN Normal" panose="020B0400000000000000" pitchFamily="34" charset="-122"/>
                  <a:ea typeface="思源黑体 CN Normal" panose="020B0400000000000000" pitchFamily="34" charset="-122"/>
                </a:rPr>
                <a:t>01</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gr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8679" y="173779"/>
            <a:ext cx="655374" cy="6553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9000" decel="81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accel="19000" decel="81000" fill="hold" grpId="0"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4" accel="19000" decel="81000" fill="hold" grpId="0" nodeType="withEffect">
                                  <p:stCondLst>
                                    <p:cond delay="6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accel="19000" decel="81000" fill="hold" grpId="0" nodeType="withEffect">
                                  <p:stCondLst>
                                    <p:cond delay="6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1000" fill="hold"/>
                                        <p:tgtEl>
                                          <p:spTgt spid="2"/>
                                        </p:tgtEl>
                                        <p:attrNameLst>
                                          <p:attrName>ppt_x</p:attrName>
                                        </p:attrNameLst>
                                      </p:cBhvr>
                                      <p:tavLst>
                                        <p:tav tm="0">
                                          <p:val>
                                            <p:strVal val="#ppt_x"/>
                                          </p:val>
                                        </p:tav>
                                        <p:tav tm="100000">
                                          <p:val>
                                            <p:strVal val="#ppt_x"/>
                                          </p:val>
                                        </p:tav>
                                      </p:tavLst>
                                    </p:anim>
                                    <p:anim calcmode="lin" valueType="num">
                                      <p:cBhvr additive="base">
                                        <p:cTn id="24" dur="10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accel="19000" decel="81000" fill="hold" grpId="0" nodeType="withEffect">
                                  <p:stCondLst>
                                    <p:cond delay="8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accel="19000" decel="81000" fill="hold" grpId="0" nodeType="withEffect">
                                  <p:stCondLst>
                                    <p:cond delay="120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1000" fill="hold"/>
                                        <p:tgtEl>
                                          <p:spTgt spid="23"/>
                                        </p:tgtEl>
                                        <p:attrNameLst>
                                          <p:attrName>ppt_x</p:attrName>
                                        </p:attrNameLst>
                                      </p:cBhvr>
                                      <p:tavLst>
                                        <p:tav tm="0">
                                          <p:val>
                                            <p:strVal val="#ppt_x"/>
                                          </p:val>
                                        </p:tav>
                                        <p:tav tm="100000">
                                          <p:val>
                                            <p:strVal val="#ppt_x"/>
                                          </p:val>
                                        </p:tav>
                                      </p:tavLst>
                                    </p:anim>
                                    <p:anim calcmode="lin" valueType="num">
                                      <p:cBhvr additive="base">
                                        <p:cTn id="32" dur="1000" fill="hold"/>
                                        <p:tgtEl>
                                          <p:spTgt spid="23"/>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8" decel="10000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1250" fill="hold"/>
                                        <p:tgtEl>
                                          <p:spTgt spid="14"/>
                                        </p:tgtEl>
                                        <p:attrNameLst>
                                          <p:attrName>ppt_x</p:attrName>
                                        </p:attrNameLst>
                                      </p:cBhvr>
                                      <p:tavLst>
                                        <p:tav tm="0">
                                          <p:val>
                                            <p:strVal val="0-#ppt_w/2"/>
                                          </p:val>
                                        </p:tav>
                                        <p:tav tm="100000">
                                          <p:val>
                                            <p:strVal val="#ppt_x"/>
                                          </p:val>
                                        </p:tav>
                                      </p:tavLst>
                                    </p:anim>
                                    <p:anim calcmode="lin" valueType="num">
                                      <p:cBhvr additive="base">
                                        <p:cTn id="37" dur="1250" fill="hold"/>
                                        <p:tgtEl>
                                          <p:spTgt spid="14"/>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25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2000" fill="hold"/>
                                        <p:tgtEl>
                                          <p:spTgt spid="13"/>
                                        </p:tgtEl>
                                        <p:attrNameLst>
                                          <p:attrName>ppt_x</p:attrName>
                                        </p:attrNameLst>
                                      </p:cBhvr>
                                      <p:tavLst>
                                        <p:tav tm="0">
                                          <p:val>
                                            <p:strVal val="0-#ppt_w/2"/>
                                          </p:val>
                                        </p:tav>
                                        <p:tav tm="100000">
                                          <p:val>
                                            <p:strVal val="#ppt_x"/>
                                          </p:val>
                                        </p:tav>
                                      </p:tavLst>
                                    </p:anim>
                                    <p:anim calcmode="lin" valueType="num">
                                      <p:cBhvr additive="base">
                                        <p:cTn id="41" dur="2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6" grpId="0" bldLvl="0" animBg="1"/>
      <p:bldP spid="11" grpId="0" bldLvl="0" animBg="1"/>
      <p:bldP spid="12" grpId="0" bldLvl="0" animBg="1"/>
      <p:bldP spid="23" grpId="0"/>
      <p:bldP spid="24" grpId="0"/>
      <p:bldP spid="2" grpId="0" bldLvl="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7515" y="0"/>
            <a:ext cx="4572000" cy="6858000"/>
          </a:xfrm>
          <a:prstGeom prst="rect">
            <a:avLst/>
          </a:prstGeom>
        </p:spPr>
      </p:pic>
      <p:sp>
        <p:nvSpPr>
          <p:cNvPr id="10" name="文本框 9"/>
          <p:cNvSpPr txBox="1"/>
          <p:nvPr/>
        </p:nvSpPr>
        <p:spPr>
          <a:xfrm flipH="1">
            <a:off x="6361430" y="2442845"/>
            <a:ext cx="5886450" cy="829945"/>
          </a:xfrm>
          <a:prstGeom prst="rect">
            <a:avLst/>
          </a:prstGeom>
          <a:noFill/>
        </p:spPr>
        <p:txBody>
          <a:bodyPr wrap="square" rtlCol="0">
            <a:spAutoFit/>
          </a:bodyPr>
          <a:lstStyle/>
          <a:p>
            <a:pPr algn="dist"/>
            <a:r>
              <a:rPr lang="zh-CN" altLang="en-US" sz="4800" dirty="0">
                <a:latin typeface="思源黑体 CN Normal" panose="020B0400000000000000" pitchFamily="34" charset="-122"/>
                <a:ea typeface="思源黑体 CN Normal" panose="020B0400000000000000" pitchFamily="34" charset="-122"/>
              </a:rPr>
              <a:t>利用共振现象的实例</a:t>
            </a:r>
            <a:endParaRPr lang="zh-CN" altLang="en-US" sz="4800" dirty="0">
              <a:latin typeface="思源黑体 CN Normal" panose="020B0400000000000000" pitchFamily="34" charset="-122"/>
              <a:ea typeface="思源黑体 CN Normal" panose="020B0400000000000000" pitchFamily="34" charset="-122"/>
            </a:endParaRPr>
          </a:p>
        </p:txBody>
      </p:sp>
      <p:grpSp>
        <p:nvGrpSpPr>
          <p:cNvPr id="3" name="组合 2"/>
          <p:cNvGrpSpPr/>
          <p:nvPr/>
        </p:nvGrpSpPr>
        <p:grpSpPr>
          <a:xfrm>
            <a:off x="3949065" y="2299970"/>
            <a:ext cx="2203450" cy="2315210"/>
            <a:chOff x="9620578" y="3901966"/>
            <a:chExt cx="1836000" cy="1836000"/>
          </a:xfrm>
        </p:grpSpPr>
        <p:sp>
          <p:nvSpPr>
            <p:cNvPr id="11" name="矩形 10"/>
            <p:cNvSpPr/>
            <p:nvPr/>
          </p:nvSpPr>
          <p:spPr>
            <a:xfrm>
              <a:off x="9620578" y="3901966"/>
              <a:ext cx="1836000" cy="1836000"/>
            </a:xfrm>
            <a:prstGeom prst="rect">
              <a:avLst/>
            </a:prstGeom>
            <a:solidFill>
              <a:srgbClr val="002060">
                <a:alpha val="9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9943276" y="4344600"/>
              <a:ext cx="1243515" cy="950732"/>
            </a:xfrm>
            <a:prstGeom prst="rect">
              <a:avLst/>
            </a:prstGeom>
            <a:noFill/>
            <a:ln>
              <a:noFill/>
            </a:ln>
          </p:spPr>
          <p:txBody>
            <a:bodyPr wrap="square" rtlCol="0">
              <a:spAutoFit/>
            </a:bodyPr>
            <a:lstStyle/>
            <a:p>
              <a:pPr algn="ctr"/>
              <a:r>
                <a:rPr lang="en-US" altLang="zh-CN" sz="7200" b="1" dirty="0" smtClean="0">
                  <a:solidFill>
                    <a:schemeClr val="bg1"/>
                  </a:solidFill>
                  <a:latin typeface="思源黑体 CN Normal" panose="020B0400000000000000" pitchFamily="34" charset="-122"/>
                  <a:ea typeface="思源黑体 CN Normal" panose="020B0400000000000000" pitchFamily="34" charset="-122"/>
                </a:rPr>
                <a:t>02</a:t>
              </a:r>
              <a:endParaRPr lang="en-US" altLang="zh-CN" sz="7200" b="1" dirty="0">
                <a:solidFill>
                  <a:schemeClr val="bg1"/>
                </a:solidFill>
                <a:latin typeface="思源黑体 CN Normal" panose="020B0400000000000000" pitchFamily="34" charset="-122"/>
                <a:ea typeface="思源黑体 CN Normal" panose="020B0400000000000000" pitchFamily="34" charset="-122"/>
              </a:endParaRPr>
            </a:p>
          </p:txBody>
        </p:sp>
      </p:grpSp>
      <p:cxnSp>
        <p:nvCxnSpPr>
          <p:cNvPr id="14" name="直接连接符 13"/>
          <p:cNvCxnSpPr/>
          <p:nvPr/>
        </p:nvCxnSpPr>
        <p:spPr>
          <a:xfrm flipH="1">
            <a:off x="653211" y="5860509"/>
            <a:ext cx="574850" cy="997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761896" y="5670729"/>
            <a:ext cx="466166" cy="80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4704111" y="-1"/>
            <a:ext cx="318036" cy="5518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912242" y="3911932"/>
            <a:ext cx="4548318" cy="1060450"/>
          </a:xfrm>
          <a:prstGeom prst="rect">
            <a:avLst/>
          </a:prstGeom>
          <a:noFill/>
        </p:spPr>
        <p:txBody>
          <a:bodyPr wrap="square" rtlCol="0">
            <a:spAutoFit/>
          </a:bodyPr>
          <a:lstStyle/>
          <a:p>
            <a:pPr>
              <a:lnSpc>
                <a:spcPct val="150000"/>
              </a:lnSpc>
            </a:pPr>
            <a:r>
              <a:rPr lang="zh-CN" altLang="en-US" sz="1400" dirty="0">
                <a:solidFill>
                  <a:schemeClr val="bg1">
                    <a:lumMod val="75000"/>
                  </a:schemeClr>
                </a:solidFill>
                <a:latin typeface="思源黑体 CN Normal" panose="020B0400000000000000" pitchFamily="34" charset="-122"/>
                <a:ea typeface="思源黑体 CN Normal" panose="020B0400000000000000" pitchFamily="34" charset="-122"/>
              </a:rPr>
              <a:t>在发生共振现象时，物体将会从周围环境中吸收更多的能量，因此，共振现象可以造福于人类，也有可能会对人类产生危害，下面是人们利用共振现象的一些实例。</a:t>
            </a:r>
            <a:endParaRPr lang="zh-CN" altLang="en-US" sz="1400" dirty="0">
              <a:solidFill>
                <a:schemeClr val="bg1">
                  <a:lumMod val="75000"/>
                </a:schemeClr>
              </a:solidFill>
              <a:latin typeface="思源黑体 CN Normal" panose="020B0400000000000000" pitchFamily="34" charset="-122"/>
              <a:ea typeface="思源黑体 CN Normal" panose="020B0400000000000000" pitchFamily="34" charset="-122"/>
            </a:endParaRPr>
          </a:p>
        </p:txBody>
      </p:sp>
      <p:sp>
        <p:nvSpPr>
          <p:cNvPr id="6" name="矩形 5"/>
          <p:cNvSpPr/>
          <p:nvPr/>
        </p:nvSpPr>
        <p:spPr>
          <a:xfrm>
            <a:off x="6361430" y="2113280"/>
            <a:ext cx="75565" cy="3245485"/>
          </a:xfrm>
          <a:prstGeom prst="rect">
            <a:avLst/>
          </a:prstGeom>
          <a:solidFill>
            <a:schemeClr val="bg1">
              <a:lumMod val="7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750" fill="hold"/>
                                            <p:tgtEl>
                                              <p:spTgt spid="3"/>
                                            </p:tgtEl>
                                            <p:attrNameLst>
                                              <p:attrName>ppt_x</p:attrName>
                                            </p:attrNameLst>
                                          </p:cBhvr>
                                          <p:tavLst>
                                            <p:tav tm="0">
                                              <p:val>
                                                <p:strVal val="1+#ppt_w/2"/>
                                              </p:val>
                                            </p:tav>
                                            <p:tav tm="100000">
                                              <p:val>
                                                <p:strVal val="#ppt_x"/>
                                              </p:val>
                                            </p:tav>
                                          </p:tavLst>
                                        </p:anim>
                                        <p:anim calcmode="lin" valueType="num">
                                          <p:cBhvr additive="base">
                                            <p:cTn id="12" dur="17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2" presetClass="entr" presetSubtype="1" accel="40000" fill="hold" nodeType="withEffect" p14:presetBounceEnd="60000">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14:bounceEnd="60000">
                                          <p:cBhvr additive="base">
                                            <p:cTn id="19" dur="1500" fill="hold"/>
                                            <p:tgtEl>
                                              <p:spTgt spid="16"/>
                                            </p:tgtEl>
                                            <p:attrNameLst>
                                              <p:attrName>ppt_x</p:attrName>
                                            </p:attrNameLst>
                                          </p:cBhvr>
                                          <p:tavLst>
                                            <p:tav tm="0">
                                              <p:val>
                                                <p:strVal val="#ppt_x"/>
                                              </p:val>
                                            </p:tav>
                                            <p:tav tm="100000">
                                              <p:val>
                                                <p:strVal val="#ppt_x"/>
                                              </p:val>
                                            </p:tav>
                                          </p:tavLst>
                                        </p:anim>
                                        <p:anim calcmode="lin" valueType="num" p14:bounceEnd="60000">
                                          <p:cBhvr additive="base">
                                            <p:cTn id="20" dur="1500" fill="hold"/>
                                            <p:tgtEl>
                                              <p:spTgt spid="16"/>
                                            </p:tgtEl>
                                            <p:attrNameLst>
                                              <p:attrName>ppt_y</p:attrName>
                                            </p:attrNameLst>
                                          </p:cBhvr>
                                          <p:tavLst>
                                            <p:tav tm="0">
                                              <p:val>
                                                <p:strVal val="0-#ppt_h/2"/>
                                              </p:val>
                                            </p:tav>
                                            <p:tav tm="100000">
                                              <p:val>
                                                <p:strVal val="#ppt_y"/>
                                              </p:val>
                                            </p:tav>
                                          </p:tavLst>
                                        </p:anim>
                                      </p:childTnLst>
                                    </p:cTn>
                                  </p:par>
                                  <p:par>
                                    <p:cTn id="21" presetID="2" presetClass="entr" presetSubtype="4" accel="40000" fill="hold" nodeType="withEffect" p14:presetBounceEnd="60000">
                                      <p:stCondLst>
                                        <p:cond delay="250"/>
                                      </p:stCondLst>
                                      <p:childTnLst>
                                        <p:set>
                                          <p:cBhvr>
                                            <p:cTn id="22" dur="1" fill="hold">
                                              <p:stCondLst>
                                                <p:cond delay="0"/>
                                              </p:stCondLst>
                                            </p:cTn>
                                            <p:tgtEl>
                                              <p:spTgt spid="14"/>
                                            </p:tgtEl>
                                            <p:attrNameLst>
                                              <p:attrName>style.visibility</p:attrName>
                                            </p:attrNameLst>
                                          </p:cBhvr>
                                          <p:to>
                                            <p:strVal val="visible"/>
                                          </p:to>
                                        </p:set>
                                        <p:anim calcmode="lin" valueType="num" p14:bounceEnd="60000">
                                          <p:cBhvr additive="base">
                                            <p:cTn id="23" dur="1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accel="40000" fill="hold" nodeType="withEffect" p14:presetBounceEnd="60000">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14:bounceEnd="60000">
                                          <p:cBhvr additive="base">
                                            <p:cTn id="27" dur="1500" fill="hold"/>
                                            <p:tgtEl>
                                              <p:spTgt spid="15"/>
                                            </p:tgtEl>
                                            <p:attrNameLst>
                                              <p:attrName>ppt_x</p:attrName>
                                            </p:attrNameLst>
                                          </p:cBhvr>
                                          <p:tavLst>
                                            <p:tav tm="0">
                                              <p:val>
                                                <p:strVal val="#ppt_x"/>
                                              </p:val>
                                            </p:tav>
                                            <p:tav tm="100000">
                                              <p:val>
                                                <p:strVal val="#ppt_x"/>
                                              </p:val>
                                            </p:tav>
                                          </p:tavLst>
                                        </p:anim>
                                        <p:anim calcmode="lin" valueType="num" p14:bounceEnd="60000">
                                          <p:cBhvr additive="base">
                                            <p:cTn id="2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750" fill="hold"/>
                                            <p:tgtEl>
                                              <p:spTgt spid="3"/>
                                            </p:tgtEl>
                                            <p:attrNameLst>
                                              <p:attrName>ppt_x</p:attrName>
                                            </p:attrNameLst>
                                          </p:cBhvr>
                                          <p:tavLst>
                                            <p:tav tm="0">
                                              <p:val>
                                                <p:strVal val="1+#ppt_w/2"/>
                                              </p:val>
                                            </p:tav>
                                            <p:tav tm="100000">
                                              <p:val>
                                                <p:strVal val="#ppt_x"/>
                                              </p:val>
                                            </p:tav>
                                          </p:tavLst>
                                        </p:anim>
                                        <p:anim calcmode="lin" valueType="num">
                                          <p:cBhvr additive="base">
                                            <p:cTn id="12" dur="17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2" presetClass="entr" presetSubtype="1" accel="4000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500" fill="hold"/>
                                            <p:tgtEl>
                                              <p:spTgt spid="16"/>
                                            </p:tgtEl>
                                            <p:attrNameLst>
                                              <p:attrName>ppt_x</p:attrName>
                                            </p:attrNameLst>
                                          </p:cBhvr>
                                          <p:tavLst>
                                            <p:tav tm="0">
                                              <p:val>
                                                <p:strVal val="#ppt_x"/>
                                              </p:val>
                                            </p:tav>
                                            <p:tav tm="100000">
                                              <p:val>
                                                <p:strVal val="#ppt_x"/>
                                              </p:val>
                                            </p:tav>
                                          </p:tavLst>
                                        </p:anim>
                                        <p:anim calcmode="lin" valueType="num">
                                          <p:cBhvr additive="base">
                                            <p:cTn id="20" dur="1500" fill="hold"/>
                                            <p:tgtEl>
                                              <p:spTgt spid="16"/>
                                            </p:tgtEl>
                                            <p:attrNameLst>
                                              <p:attrName>ppt_y</p:attrName>
                                            </p:attrNameLst>
                                          </p:cBhvr>
                                          <p:tavLst>
                                            <p:tav tm="0">
                                              <p:val>
                                                <p:strVal val="0-#ppt_h/2"/>
                                              </p:val>
                                            </p:tav>
                                            <p:tav tm="100000">
                                              <p:val>
                                                <p:strVal val="#ppt_y"/>
                                              </p:val>
                                            </p:tav>
                                          </p:tavLst>
                                        </p:anim>
                                      </p:childTnLst>
                                    </p:cTn>
                                  </p:par>
                                  <p:par>
                                    <p:cTn id="21" presetID="2" presetClass="entr" presetSubtype="4" accel="40000" fill="hold" nodeType="withEffect">
                                      <p:stCondLst>
                                        <p:cond delay="25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500" fill="hold"/>
                                            <p:tgtEl>
                                              <p:spTgt spid="14"/>
                                            </p:tgtEl>
                                            <p:attrNameLst>
                                              <p:attrName>ppt_x</p:attrName>
                                            </p:attrNameLst>
                                          </p:cBhvr>
                                          <p:tavLst>
                                            <p:tav tm="0">
                                              <p:val>
                                                <p:strVal val="#ppt_x"/>
                                              </p:val>
                                            </p:tav>
                                            <p:tav tm="100000">
                                              <p:val>
                                                <p:strVal val="#ppt_x"/>
                                              </p:val>
                                            </p:tav>
                                          </p:tavLst>
                                        </p:anim>
                                        <p:anim calcmode="lin" valueType="num">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accel="40000" fill="hold"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500" fill="hold"/>
                                            <p:tgtEl>
                                              <p:spTgt spid="15"/>
                                            </p:tgtEl>
                                            <p:attrNameLst>
                                              <p:attrName>ppt_x</p:attrName>
                                            </p:attrNameLst>
                                          </p:cBhvr>
                                          <p:tavLst>
                                            <p:tav tm="0">
                                              <p:val>
                                                <p:strVal val="#ppt_x"/>
                                              </p:val>
                                            </p:tav>
                                            <p:tav tm="100000">
                                              <p:val>
                                                <p:strVal val="#ppt_x"/>
                                              </p:val>
                                            </p:tav>
                                          </p:tavLst>
                                        </p:anim>
                                        <p:anim calcmode="lin" valueType="num">
                                          <p:cBhvr additive="base">
                                            <p:cTn id="2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flipH="1">
            <a:off x="0" y="0"/>
            <a:ext cx="12192000" cy="685800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287265" y="2423460"/>
            <a:ext cx="2906362" cy="2317526"/>
            <a:chOff x="1287265" y="2423460"/>
            <a:chExt cx="2906362" cy="2317526"/>
          </a:xfrm>
        </p:grpSpPr>
        <p:sp>
          <p:nvSpPr>
            <p:cNvPr id="57" name="文本框 56"/>
            <p:cNvSpPr txBox="1"/>
            <p:nvPr/>
          </p:nvSpPr>
          <p:spPr>
            <a:xfrm>
              <a:off x="1287265" y="3357321"/>
              <a:ext cx="2906362" cy="1383665"/>
            </a:xfrm>
            <a:prstGeom prst="rect">
              <a:avLst/>
            </a:prstGeom>
            <a:noFill/>
          </p:spPr>
          <p:txBody>
            <a:bodyPr wrap="square" rtlCol="0">
              <a:spAutoFit/>
            </a:bodyPr>
            <a:lstStyle/>
            <a:p>
              <a:pPr algn="ctr"/>
              <a:r>
                <a:rPr lang="zh-CN" altLang="en-US" sz="1200" dirty="0">
                  <a:latin typeface="思源黑体 CN Normal" panose="020B0400000000000000" pitchFamily="34" charset="-122"/>
                  <a:ea typeface="思源黑体 CN Normal" panose="020B0400000000000000" pitchFamily="34" charset="-122"/>
                </a:rPr>
                <a:t>地震仪就是人们利用共振现象来造福人类的一个生动实例。地震仪是一种监视地震的发生，记录地震相关参数的仪器，它能客观而及时地将地面的振动记录下来。其基本原理是利用一件悬挂的重物的惯性，地震发生时地面振动而它保持不动。了。</a:t>
              </a:r>
              <a:endParaRPr lang="zh-CN" altLang="en-US" sz="1200" dirty="0">
                <a:latin typeface="思源黑体 CN Normal" panose="020B0400000000000000" pitchFamily="34" charset="-122"/>
                <a:ea typeface="思源黑体 CN Normal" panose="020B0400000000000000" pitchFamily="34" charset="-122"/>
              </a:endParaRPr>
            </a:p>
          </p:txBody>
        </p:sp>
        <p:sp>
          <p:nvSpPr>
            <p:cNvPr id="58" name="文本框 57"/>
            <p:cNvSpPr txBox="1"/>
            <p:nvPr/>
          </p:nvSpPr>
          <p:spPr>
            <a:xfrm>
              <a:off x="1750468" y="3091380"/>
              <a:ext cx="1979956" cy="306705"/>
            </a:xfrm>
            <a:prstGeom prst="rect">
              <a:avLst/>
            </a:prstGeom>
            <a:noFill/>
          </p:spPr>
          <p:txBody>
            <a:bodyPr wrap="square" rtlCol="0">
              <a:spAutoFit/>
            </a:bodyPr>
            <a:lstStyle/>
            <a:p>
              <a:pPr algn="ctr"/>
              <a:r>
                <a:rPr lang="zh-CN" altLang="en-US" sz="1400" b="1" dirty="0">
                  <a:latin typeface="思源黑体 CN Normal" panose="020B0400000000000000" pitchFamily="34" charset="-122"/>
                  <a:ea typeface="思源黑体 CN Normal" panose="020B0400000000000000" pitchFamily="34" charset="-122"/>
                </a:rPr>
                <a:t>地震仪</a:t>
              </a:r>
              <a:endParaRPr lang="zh-CN" altLang="en-US" sz="1400" b="1" dirty="0">
                <a:latin typeface="思源黑体 CN Normal" panose="020B0400000000000000" pitchFamily="34" charset="-122"/>
                <a:ea typeface="思源黑体 CN Normal" panose="020B0400000000000000" pitchFamily="34" charset="-122"/>
              </a:endParaRPr>
            </a:p>
          </p:txBody>
        </p:sp>
        <p:sp>
          <p:nvSpPr>
            <p:cNvPr id="65" name="Freeform 227"/>
            <p:cNvSpPr/>
            <p:nvPr/>
          </p:nvSpPr>
          <p:spPr>
            <a:xfrm>
              <a:off x="2519757" y="2423460"/>
              <a:ext cx="441378" cy="534950"/>
            </a:xfrm>
            <a:custGeom>
              <a:avLst/>
              <a:gdLst/>
              <a:ahLst/>
              <a:cxnLst>
                <a:cxn ang="0">
                  <a:pos x="wd2" y="hd2"/>
                </a:cxn>
                <a:cxn ang="5400000">
                  <a:pos x="wd2" y="hd2"/>
                </a:cxn>
                <a:cxn ang="10800000">
                  <a:pos x="wd2" y="hd2"/>
                </a:cxn>
                <a:cxn ang="16200000">
                  <a:pos x="wd2" y="hd2"/>
                </a:cxn>
              </a:cxnLst>
              <a:rect l="0" t="0" r="r" b="b"/>
              <a:pathLst>
                <a:path w="21600" h="21600" extrusionOk="0">
                  <a:moveTo>
                    <a:pt x="19358" y="3881"/>
                  </a:moveTo>
                  <a:cubicBezTo>
                    <a:pt x="19155" y="3713"/>
                    <a:pt x="19155" y="3713"/>
                    <a:pt x="18951" y="3713"/>
                  </a:cubicBezTo>
                  <a:cubicBezTo>
                    <a:pt x="12838" y="3713"/>
                    <a:pt x="12838" y="3713"/>
                    <a:pt x="12838" y="3713"/>
                  </a:cubicBezTo>
                  <a:cubicBezTo>
                    <a:pt x="12838" y="1688"/>
                    <a:pt x="12838" y="1688"/>
                    <a:pt x="12838" y="1688"/>
                  </a:cubicBezTo>
                  <a:cubicBezTo>
                    <a:pt x="12838" y="675"/>
                    <a:pt x="11819" y="0"/>
                    <a:pt x="10800" y="0"/>
                  </a:cubicBezTo>
                  <a:cubicBezTo>
                    <a:pt x="9781" y="0"/>
                    <a:pt x="8762" y="675"/>
                    <a:pt x="8762" y="1688"/>
                  </a:cubicBezTo>
                  <a:cubicBezTo>
                    <a:pt x="8762" y="3713"/>
                    <a:pt x="8762" y="3713"/>
                    <a:pt x="8762" y="3713"/>
                  </a:cubicBezTo>
                  <a:cubicBezTo>
                    <a:pt x="2649" y="3713"/>
                    <a:pt x="2649" y="3713"/>
                    <a:pt x="2649" y="3713"/>
                  </a:cubicBezTo>
                  <a:cubicBezTo>
                    <a:pt x="2038" y="3713"/>
                    <a:pt x="1426" y="4219"/>
                    <a:pt x="1426" y="4725"/>
                  </a:cubicBezTo>
                  <a:cubicBezTo>
                    <a:pt x="1426" y="7256"/>
                    <a:pt x="1426" y="7256"/>
                    <a:pt x="1426" y="7256"/>
                  </a:cubicBezTo>
                  <a:cubicBezTo>
                    <a:pt x="1426" y="7762"/>
                    <a:pt x="2038" y="8269"/>
                    <a:pt x="2649" y="8269"/>
                  </a:cubicBezTo>
                  <a:cubicBezTo>
                    <a:pt x="8762" y="8269"/>
                    <a:pt x="8762" y="8269"/>
                    <a:pt x="8762" y="8269"/>
                  </a:cubicBezTo>
                  <a:cubicBezTo>
                    <a:pt x="8762" y="10969"/>
                    <a:pt x="8762" y="10969"/>
                    <a:pt x="8762" y="10969"/>
                  </a:cubicBezTo>
                  <a:cubicBezTo>
                    <a:pt x="2649" y="10969"/>
                    <a:pt x="2649" y="10969"/>
                    <a:pt x="2649" y="10969"/>
                  </a:cubicBezTo>
                  <a:cubicBezTo>
                    <a:pt x="2445" y="10969"/>
                    <a:pt x="2445" y="11137"/>
                    <a:pt x="2242" y="11137"/>
                  </a:cubicBezTo>
                  <a:cubicBezTo>
                    <a:pt x="2242" y="11137"/>
                    <a:pt x="2242" y="11137"/>
                    <a:pt x="2242" y="11137"/>
                  </a:cubicBezTo>
                  <a:cubicBezTo>
                    <a:pt x="0" y="12994"/>
                    <a:pt x="0" y="12994"/>
                    <a:pt x="0" y="12994"/>
                  </a:cubicBezTo>
                  <a:cubicBezTo>
                    <a:pt x="0" y="13162"/>
                    <a:pt x="0" y="13162"/>
                    <a:pt x="0" y="13331"/>
                  </a:cubicBezTo>
                  <a:cubicBezTo>
                    <a:pt x="0" y="13331"/>
                    <a:pt x="0" y="13500"/>
                    <a:pt x="0" y="13500"/>
                  </a:cubicBezTo>
                  <a:cubicBezTo>
                    <a:pt x="2242" y="15525"/>
                    <a:pt x="2242" y="15525"/>
                    <a:pt x="2242" y="15525"/>
                  </a:cubicBezTo>
                  <a:cubicBezTo>
                    <a:pt x="2445" y="15525"/>
                    <a:pt x="2445" y="15525"/>
                    <a:pt x="2649" y="15525"/>
                  </a:cubicBezTo>
                  <a:cubicBezTo>
                    <a:pt x="8762" y="15525"/>
                    <a:pt x="8762" y="15525"/>
                    <a:pt x="8762" y="15525"/>
                  </a:cubicBezTo>
                  <a:cubicBezTo>
                    <a:pt x="8762" y="21600"/>
                    <a:pt x="8762" y="21600"/>
                    <a:pt x="8762" y="21600"/>
                  </a:cubicBezTo>
                  <a:cubicBezTo>
                    <a:pt x="12838" y="21600"/>
                    <a:pt x="12838" y="21600"/>
                    <a:pt x="12838" y="21600"/>
                  </a:cubicBezTo>
                  <a:cubicBezTo>
                    <a:pt x="12838" y="15525"/>
                    <a:pt x="12838" y="15525"/>
                    <a:pt x="12838" y="15525"/>
                  </a:cubicBezTo>
                  <a:cubicBezTo>
                    <a:pt x="18951" y="15525"/>
                    <a:pt x="18951" y="15525"/>
                    <a:pt x="18951" y="15525"/>
                  </a:cubicBezTo>
                  <a:cubicBezTo>
                    <a:pt x="19562" y="15525"/>
                    <a:pt x="20174" y="15187"/>
                    <a:pt x="20174" y="14512"/>
                  </a:cubicBezTo>
                  <a:cubicBezTo>
                    <a:pt x="20174" y="11981"/>
                    <a:pt x="20174" y="11981"/>
                    <a:pt x="20174" y="11981"/>
                  </a:cubicBezTo>
                  <a:cubicBezTo>
                    <a:pt x="20174" y="11475"/>
                    <a:pt x="19562" y="10969"/>
                    <a:pt x="18951" y="10969"/>
                  </a:cubicBezTo>
                  <a:cubicBezTo>
                    <a:pt x="12838" y="10969"/>
                    <a:pt x="12838" y="10969"/>
                    <a:pt x="12838" y="10969"/>
                  </a:cubicBezTo>
                  <a:cubicBezTo>
                    <a:pt x="12838" y="8269"/>
                    <a:pt x="12838" y="8269"/>
                    <a:pt x="12838" y="8269"/>
                  </a:cubicBezTo>
                  <a:cubicBezTo>
                    <a:pt x="18951" y="8269"/>
                    <a:pt x="18951" y="8269"/>
                    <a:pt x="18951" y="8269"/>
                  </a:cubicBezTo>
                  <a:cubicBezTo>
                    <a:pt x="19155" y="8269"/>
                    <a:pt x="19155" y="8269"/>
                    <a:pt x="19358" y="8100"/>
                  </a:cubicBezTo>
                  <a:cubicBezTo>
                    <a:pt x="19358" y="8100"/>
                    <a:pt x="19358" y="8100"/>
                    <a:pt x="19358" y="8100"/>
                  </a:cubicBezTo>
                  <a:cubicBezTo>
                    <a:pt x="21600" y="6244"/>
                    <a:pt x="21600" y="6244"/>
                    <a:pt x="21600" y="6244"/>
                  </a:cubicBezTo>
                  <a:cubicBezTo>
                    <a:pt x="21600" y="6244"/>
                    <a:pt x="21600" y="6075"/>
                    <a:pt x="21600" y="6075"/>
                  </a:cubicBezTo>
                  <a:cubicBezTo>
                    <a:pt x="21600" y="5906"/>
                    <a:pt x="21600" y="5737"/>
                    <a:pt x="21600" y="5737"/>
                  </a:cubicBezTo>
                  <a:lnTo>
                    <a:pt x="19358" y="3881"/>
                  </a:lnTo>
                  <a:close/>
                  <a:moveTo>
                    <a:pt x="9781" y="1688"/>
                  </a:moveTo>
                  <a:cubicBezTo>
                    <a:pt x="9781" y="1181"/>
                    <a:pt x="10189" y="844"/>
                    <a:pt x="10800" y="844"/>
                  </a:cubicBezTo>
                  <a:cubicBezTo>
                    <a:pt x="11411" y="844"/>
                    <a:pt x="11819" y="1181"/>
                    <a:pt x="11819" y="1688"/>
                  </a:cubicBezTo>
                  <a:cubicBezTo>
                    <a:pt x="11819" y="3713"/>
                    <a:pt x="11819" y="3713"/>
                    <a:pt x="11819" y="3713"/>
                  </a:cubicBezTo>
                  <a:cubicBezTo>
                    <a:pt x="9781" y="3713"/>
                    <a:pt x="9781" y="3713"/>
                    <a:pt x="9781" y="3713"/>
                  </a:cubicBezTo>
                  <a:lnTo>
                    <a:pt x="9781" y="1688"/>
                  </a:lnTo>
                  <a:close/>
                  <a:moveTo>
                    <a:pt x="11819" y="20756"/>
                  </a:moveTo>
                  <a:cubicBezTo>
                    <a:pt x="9781" y="20756"/>
                    <a:pt x="9781" y="20756"/>
                    <a:pt x="9781" y="20756"/>
                  </a:cubicBezTo>
                  <a:cubicBezTo>
                    <a:pt x="9781" y="15525"/>
                    <a:pt x="9781" y="15525"/>
                    <a:pt x="9781" y="15525"/>
                  </a:cubicBezTo>
                  <a:cubicBezTo>
                    <a:pt x="11819" y="15525"/>
                    <a:pt x="11819" y="15525"/>
                    <a:pt x="11819" y="15525"/>
                  </a:cubicBezTo>
                  <a:lnTo>
                    <a:pt x="11819" y="20756"/>
                  </a:lnTo>
                  <a:close/>
                  <a:moveTo>
                    <a:pt x="19155" y="11812"/>
                  </a:moveTo>
                  <a:cubicBezTo>
                    <a:pt x="19155" y="14850"/>
                    <a:pt x="19155" y="14850"/>
                    <a:pt x="19155" y="14850"/>
                  </a:cubicBezTo>
                  <a:cubicBezTo>
                    <a:pt x="2853" y="14850"/>
                    <a:pt x="2853" y="14850"/>
                    <a:pt x="2853" y="14850"/>
                  </a:cubicBezTo>
                  <a:cubicBezTo>
                    <a:pt x="1019" y="13331"/>
                    <a:pt x="1019" y="13331"/>
                    <a:pt x="1019" y="13331"/>
                  </a:cubicBezTo>
                  <a:cubicBezTo>
                    <a:pt x="2853" y="11812"/>
                    <a:pt x="2853" y="11812"/>
                    <a:pt x="2853" y="11812"/>
                  </a:cubicBezTo>
                  <a:lnTo>
                    <a:pt x="19155" y="11812"/>
                  </a:lnTo>
                  <a:close/>
                  <a:moveTo>
                    <a:pt x="9781" y="10969"/>
                  </a:moveTo>
                  <a:cubicBezTo>
                    <a:pt x="9781" y="8269"/>
                    <a:pt x="9781" y="8269"/>
                    <a:pt x="9781" y="8269"/>
                  </a:cubicBezTo>
                  <a:cubicBezTo>
                    <a:pt x="11819" y="8269"/>
                    <a:pt x="11819" y="8269"/>
                    <a:pt x="11819" y="8269"/>
                  </a:cubicBezTo>
                  <a:cubicBezTo>
                    <a:pt x="11819" y="10969"/>
                    <a:pt x="11819" y="10969"/>
                    <a:pt x="11819" y="10969"/>
                  </a:cubicBezTo>
                  <a:lnTo>
                    <a:pt x="9781" y="10969"/>
                  </a:lnTo>
                  <a:close/>
                  <a:moveTo>
                    <a:pt x="18747" y="7425"/>
                  </a:moveTo>
                  <a:cubicBezTo>
                    <a:pt x="2445" y="7425"/>
                    <a:pt x="2445" y="7425"/>
                    <a:pt x="2445" y="7425"/>
                  </a:cubicBezTo>
                  <a:cubicBezTo>
                    <a:pt x="2445" y="4556"/>
                    <a:pt x="2445" y="4556"/>
                    <a:pt x="2445" y="4556"/>
                  </a:cubicBezTo>
                  <a:cubicBezTo>
                    <a:pt x="18747" y="4556"/>
                    <a:pt x="18747" y="4556"/>
                    <a:pt x="18747" y="4556"/>
                  </a:cubicBezTo>
                  <a:cubicBezTo>
                    <a:pt x="20581" y="6075"/>
                    <a:pt x="20581" y="6075"/>
                    <a:pt x="20581" y="6075"/>
                  </a:cubicBezTo>
                  <a:lnTo>
                    <a:pt x="18747" y="7425"/>
                  </a:lnTo>
                  <a:close/>
                </a:path>
              </a:pathLst>
            </a:custGeom>
            <a:solidFill>
              <a:srgbClr val="002060"/>
            </a:solidFill>
            <a:ln w="12700" cap="flat">
              <a:noFill/>
              <a:miter lim="400000"/>
            </a:ln>
            <a:effectLst/>
          </p:spPr>
          <p:txBody>
            <a:bodyPr wrap="square" lIns="91439" tIns="91439" rIns="91439" bIns="91439" numCol="1" anchor="t">
              <a:noAutofit/>
            </a:bodyPr>
            <a:lstStyle/>
            <a:p>
              <a:endParaRPr dirty="0"/>
            </a:p>
          </p:txBody>
        </p:sp>
      </p:grpSp>
      <p:cxnSp>
        <p:nvCxnSpPr>
          <p:cNvPr id="7" name="直接连接符 6"/>
          <p:cNvCxnSpPr/>
          <p:nvPr/>
        </p:nvCxnSpPr>
        <p:spPr>
          <a:xfrm>
            <a:off x="2519992" y="4917775"/>
            <a:ext cx="425669"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9238720" y="4434540"/>
            <a:ext cx="42566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7998373" y="2427764"/>
            <a:ext cx="2906362" cy="3068237"/>
            <a:chOff x="7998373" y="2427764"/>
            <a:chExt cx="2906362" cy="3068237"/>
          </a:xfrm>
        </p:grpSpPr>
        <p:sp>
          <p:nvSpPr>
            <p:cNvPr id="67" name="文本框 66"/>
            <p:cNvSpPr txBox="1"/>
            <p:nvPr/>
          </p:nvSpPr>
          <p:spPr>
            <a:xfrm>
              <a:off x="7998373" y="3189046"/>
              <a:ext cx="2906362" cy="2306955"/>
            </a:xfrm>
            <a:prstGeom prst="rect">
              <a:avLst/>
            </a:prstGeom>
            <a:noFill/>
          </p:spPr>
          <p:txBody>
            <a:bodyPr wrap="square" rtlCol="0">
              <a:spAutoFit/>
            </a:bodyP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sym typeface="+mn-ea"/>
                </a:rPr>
                <a:t>由地震仪记录下来的震动是一条具有不同起伏幅度的曲线，称为地震谱。曲线起伏幅度与地震波引起地面振动的振幅相应，它标志着地震的强烈程度。从地震谱可以清楚地辨别出各类震波的效应。纵波与横波到达同一地震台的时间差，即时差与震中离地震台的距离成正比，离震中越远，时差越大。由此规律即可求出震中离地震台的距离，即震中距。但是，地震仪也只能用于测量地震的强度、方向，并不能用于预测地震，这就需要我们不断地去努力改进的地方了。</a:t>
              </a:r>
              <a:endParaRPr lang="zh-CN" altLang="en-US" sz="1200" dirty="0">
                <a:solidFill>
                  <a:schemeClr val="bg1"/>
                </a:solidFill>
                <a:latin typeface="思源黑体 CN Normal" panose="020B0400000000000000" pitchFamily="34" charset="-122"/>
                <a:ea typeface="思源黑体 CN Normal" panose="020B0400000000000000" pitchFamily="34" charset="-122"/>
              </a:endParaRPr>
            </a:p>
          </p:txBody>
        </p:sp>
        <p:grpSp>
          <p:nvGrpSpPr>
            <p:cNvPr id="16" name="组合 15"/>
            <p:cNvGrpSpPr/>
            <p:nvPr/>
          </p:nvGrpSpPr>
          <p:grpSpPr>
            <a:xfrm>
              <a:off x="9186231" y="2427764"/>
              <a:ext cx="530646" cy="530646"/>
              <a:chOff x="14202541" y="3473368"/>
              <a:chExt cx="553988" cy="553988"/>
            </a:xfrm>
          </p:grpSpPr>
          <p:sp>
            <p:nvSpPr>
              <p:cNvPr id="17" name="Freeform 228"/>
              <p:cNvSpPr/>
              <p:nvPr/>
            </p:nvSpPr>
            <p:spPr>
              <a:xfrm>
                <a:off x="14202541" y="3473368"/>
                <a:ext cx="553988" cy="55398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94" y="0"/>
                      <a:pt x="0" y="4894"/>
                      <a:pt x="0" y="10800"/>
                    </a:cubicBezTo>
                    <a:cubicBezTo>
                      <a:pt x="0" y="16706"/>
                      <a:pt x="4894" y="21600"/>
                      <a:pt x="10800" y="21600"/>
                    </a:cubicBezTo>
                    <a:cubicBezTo>
                      <a:pt x="16706" y="21600"/>
                      <a:pt x="21600" y="16706"/>
                      <a:pt x="21600" y="10800"/>
                    </a:cubicBezTo>
                    <a:cubicBezTo>
                      <a:pt x="21600" y="4894"/>
                      <a:pt x="16706" y="0"/>
                      <a:pt x="10800" y="0"/>
                    </a:cubicBezTo>
                    <a:close/>
                    <a:moveTo>
                      <a:pt x="17887" y="17887"/>
                    </a:moveTo>
                    <a:cubicBezTo>
                      <a:pt x="17044" y="18731"/>
                      <a:pt x="15862" y="19575"/>
                      <a:pt x="14681" y="20081"/>
                    </a:cubicBezTo>
                    <a:cubicBezTo>
                      <a:pt x="13500" y="20587"/>
                      <a:pt x="12150" y="20756"/>
                      <a:pt x="10800" y="20756"/>
                    </a:cubicBezTo>
                    <a:cubicBezTo>
                      <a:pt x="9450" y="20756"/>
                      <a:pt x="8100" y="20587"/>
                      <a:pt x="6919" y="20081"/>
                    </a:cubicBezTo>
                    <a:cubicBezTo>
                      <a:pt x="5737" y="19575"/>
                      <a:pt x="4556" y="18731"/>
                      <a:pt x="3713" y="17887"/>
                    </a:cubicBezTo>
                    <a:cubicBezTo>
                      <a:pt x="2869" y="17044"/>
                      <a:pt x="2025" y="15862"/>
                      <a:pt x="1519" y="14681"/>
                    </a:cubicBezTo>
                    <a:cubicBezTo>
                      <a:pt x="1013" y="13500"/>
                      <a:pt x="844" y="12150"/>
                      <a:pt x="844" y="10800"/>
                    </a:cubicBezTo>
                    <a:cubicBezTo>
                      <a:pt x="844" y="9450"/>
                      <a:pt x="1013" y="8100"/>
                      <a:pt x="1519" y="6919"/>
                    </a:cubicBezTo>
                    <a:cubicBezTo>
                      <a:pt x="2025" y="5737"/>
                      <a:pt x="2869" y="4556"/>
                      <a:pt x="3713" y="3713"/>
                    </a:cubicBezTo>
                    <a:cubicBezTo>
                      <a:pt x="4556" y="2869"/>
                      <a:pt x="5737" y="2025"/>
                      <a:pt x="6919" y="1519"/>
                    </a:cubicBezTo>
                    <a:cubicBezTo>
                      <a:pt x="9450" y="506"/>
                      <a:pt x="12150" y="506"/>
                      <a:pt x="14681" y="1519"/>
                    </a:cubicBezTo>
                    <a:cubicBezTo>
                      <a:pt x="15862" y="2025"/>
                      <a:pt x="17044" y="2869"/>
                      <a:pt x="17887" y="3713"/>
                    </a:cubicBezTo>
                    <a:cubicBezTo>
                      <a:pt x="18731" y="4556"/>
                      <a:pt x="19575" y="5737"/>
                      <a:pt x="20081" y="6919"/>
                    </a:cubicBezTo>
                    <a:cubicBezTo>
                      <a:pt x="20587" y="8100"/>
                      <a:pt x="20756" y="9450"/>
                      <a:pt x="20756" y="10800"/>
                    </a:cubicBezTo>
                    <a:cubicBezTo>
                      <a:pt x="20756" y="12150"/>
                      <a:pt x="20587" y="13500"/>
                      <a:pt x="20081" y="14681"/>
                    </a:cubicBezTo>
                    <a:cubicBezTo>
                      <a:pt x="19575" y="15862"/>
                      <a:pt x="18900" y="17044"/>
                      <a:pt x="17887" y="17887"/>
                    </a:cubicBezTo>
                    <a:close/>
                  </a:path>
                </a:pathLst>
              </a:custGeom>
              <a:solidFill>
                <a:srgbClr val="FFFFFF"/>
              </a:solidFill>
              <a:ln w="12700" cap="flat">
                <a:noFill/>
                <a:miter lim="400000"/>
              </a:ln>
              <a:effectLst/>
            </p:spPr>
            <p:txBody>
              <a:bodyPr wrap="square" lIns="91439" tIns="91439" rIns="91439" bIns="91439" numCol="1" anchor="t">
                <a:noAutofit/>
              </a:bodyPr>
              <a:lstStyle/>
              <a:p/>
            </p:txBody>
          </p:sp>
          <p:sp>
            <p:nvSpPr>
              <p:cNvPr id="18" name="Oval 229"/>
              <p:cNvSpPr/>
              <p:nvPr/>
            </p:nvSpPr>
            <p:spPr>
              <a:xfrm>
                <a:off x="14462165" y="3732992"/>
                <a:ext cx="34741" cy="34741"/>
              </a:xfrm>
              <a:prstGeom prst="ellipse">
                <a:avLst/>
              </a:prstGeom>
              <a:solidFill>
                <a:srgbClr val="FFFFFF"/>
              </a:solidFill>
              <a:ln w="12700" cap="flat">
                <a:noFill/>
                <a:miter lim="400000"/>
              </a:ln>
              <a:effectLst/>
            </p:spPr>
            <p:txBody>
              <a:bodyPr wrap="square" lIns="91439" tIns="91439" rIns="91439" bIns="91439" numCol="1" anchor="t">
                <a:noAutofit/>
              </a:bodyPr>
              <a:lstStyle/>
              <a:p/>
            </p:txBody>
          </p:sp>
          <p:sp>
            <p:nvSpPr>
              <p:cNvPr id="19" name="Freeform 230"/>
              <p:cNvSpPr/>
              <p:nvPr/>
            </p:nvSpPr>
            <p:spPr>
              <a:xfrm>
                <a:off x="14392688" y="3563289"/>
                <a:ext cx="173694" cy="375974"/>
              </a:xfrm>
              <a:custGeom>
                <a:avLst/>
                <a:gdLst/>
                <a:ahLst/>
                <a:cxnLst>
                  <a:cxn ang="0">
                    <a:pos x="wd2" y="hd2"/>
                  </a:cxn>
                  <a:cxn ang="5400000">
                    <a:pos x="wd2" y="hd2"/>
                  </a:cxn>
                  <a:cxn ang="10800000">
                    <a:pos x="wd2" y="hd2"/>
                  </a:cxn>
                  <a:cxn ang="16200000">
                    <a:pos x="wd2" y="hd2"/>
                  </a:cxn>
                </a:cxnLst>
                <a:rect l="0" t="0" r="r" b="b"/>
                <a:pathLst>
                  <a:path w="21600" h="21355" extrusionOk="0">
                    <a:moveTo>
                      <a:pt x="21600" y="10432"/>
                    </a:moveTo>
                    <a:cubicBezTo>
                      <a:pt x="21600" y="10432"/>
                      <a:pt x="21600" y="10432"/>
                      <a:pt x="21600" y="10432"/>
                    </a:cubicBezTo>
                    <a:cubicBezTo>
                      <a:pt x="11880" y="368"/>
                      <a:pt x="11880" y="368"/>
                      <a:pt x="11880" y="368"/>
                    </a:cubicBezTo>
                    <a:cubicBezTo>
                      <a:pt x="11340" y="-123"/>
                      <a:pt x="10260" y="-123"/>
                      <a:pt x="9720" y="368"/>
                    </a:cubicBezTo>
                    <a:cubicBezTo>
                      <a:pt x="0" y="10432"/>
                      <a:pt x="0" y="10432"/>
                      <a:pt x="0" y="10432"/>
                    </a:cubicBezTo>
                    <a:cubicBezTo>
                      <a:pt x="0" y="10432"/>
                      <a:pt x="0" y="10677"/>
                      <a:pt x="0" y="10677"/>
                    </a:cubicBezTo>
                    <a:cubicBezTo>
                      <a:pt x="0" y="10677"/>
                      <a:pt x="0" y="10922"/>
                      <a:pt x="0" y="10922"/>
                    </a:cubicBezTo>
                    <a:cubicBezTo>
                      <a:pt x="0" y="10922"/>
                      <a:pt x="0" y="10922"/>
                      <a:pt x="0" y="10922"/>
                    </a:cubicBezTo>
                    <a:cubicBezTo>
                      <a:pt x="9720" y="20986"/>
                      <a:pt x="9720" y="20986"/>
                      <a:pt x="9720" y="20986"/>
                    </a:cubicBezTo>
                    <a:cubicBezTo>
                      <a:pt x="10260" y="21477"/>
                      <a:pt x="11340" y="21477"/>
                      <a:pt x="11880" y="20986"/>
                    </a:cubicBezTo>
                    <a:cubicBezTo>
                      <a:pt x="21600" y="10922"/>
                      <a:pt x="21600" y="10922"/>
                      <a:pt x="21600" y="10922"/>
                    </a:cubicBezTo>
                    <a:cubicBezTo>
                      <a:pt x="21600" y="10922"/>
                      <a:pt x="21600" y="10677"/>
                      <a:pt x="21600" y="10677"/>
                    </a:cubicBezTo>
                    <a:cubicBezTo>
                      <a:pt x="21600" y="10677"/>
                      <a:pt x="21600" y="10677"/>
                      <a:pt x="21600" y="10677"/>
                    </a:cubicBezTo>
                    <a:cubicBezTo>
                      <a:pt x="21600" y="10677"/>
                      <a:pt x="21600" y="10677"/>
                      <a:pt x="21600" y="10677"/>
                    </a:cubicBezTo>
                    <a:cubicBezTo>
                      <a:pt x="21600" y="10677"/>
                      <a:pt x="21600" y="10432"/>
                      <a:pt x="21600" y="10432"/>
                    </a:cubicBezTo>
                    <a:close/>
                    <a:moveTo>
                      <a:pt x="10800" y="19513"/>
                    </a:moveTo>
                    <a:cubicBezTo>
                      <a:pt x="2160" y="10677"/>
                      <a:pt x="2160" y="10677"/>
                      <a:pt x="2160" y="10677"/>
                    </a:cubicBezTo>
                    <a:cubicBezTo>
                      <a:pt x="10800" y="2086"/>
                      <a:pt x="10800" y="2086"/>
                      <a:pt x="10800" y="2086"/>
                    </a:cubicBezTo>
                    <a:cubicBezTo>
                      <a:pt x="19440" y="10677"/>
                      <a:pt x="19440" y="10677"/>
                      <a:pt x="19440" y="10677"/>
                    </a:cubicBezTo>
                    <a:lnTo>
                      <a:pt x="10800" y="19513"/>
                    </a:lnTo>
                    <a:close/>
                  </a:path>
                </a:pathLst>
              </a:custGeom>
              <a:solidFill>
                <a:srgbClr val="FFFFFF"/>
              </a:solidFill>
              <a:ln w="12700" cap="flat">
                <a:noFill/>
                <a:miter lim="400000"/>
              </a:ln>
              <a:effectLst/>
            </p:spPr>
            <p:txBody>
              <a:bodyPr wrap="square" lIns="91439" tIns="91439" rIns="91439" bIns="91439" numCol="1" anchor="t">
                <a:noAutofit/>
              </a:bodyPr>
              <a:lstStyle/>
              <a:p/>
            </p:txBody>
          </p:sp>
        </p:grpSp>
      </p:grpSp>
      <p:sp>
        <p:nvSpPr>
          <p:cNvPr id="13" name="文本框 12"/>
          <p:cNvSpPr txBox="1"/>
          <p:nvPr/>
        </p:nvSpPr>
        <p:spPr>
          <a:xfrm flipH="1">
            <a:off x="1055370" y="401320"/>
            <a:ext cx="4505960" cy="337185"/>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利用共振现象的实例</a:t>
            </a:r>
            <a:endParaRPr lang="zh-CN" altLang="en-US" sz="1600" dirty="0">
              <a:solidFill>
                <a:srgbClr val="002060"/>
              </a:solidFill>
              <a:latin typeface="思源黑体 CN Normal" panose="020B0400000000000000" pitchFamily="34" charset="-122"/>
              <a:ea typeface="思源黑体 CN Normal" panose="020B0400000000000000" pitchFamily="34" charset="-122"/>
            </a:endParaRPr>
          </a:p>
        </p:txBody>
      </p:sp>
      <p:grpSp>
        <p:nvGrpSpPr>
          <p:cNvPr id="6" name="组合 5"/>
          <p:cNvGrpSpPr/>
          <p:nvPr userDrawn="1"/>
        </p:nvGrpSpPr>
        <p:grpSpPr>
          <a:xfrm>
            <a:off x="695325" y="389385"/>
            <a:ext cx="360000" cy="360000"/>
            <a:chOff x="695325" y="379860"/>
            <a:chExt cx="360000" cy="360000"/>
          </a:xfrm>
        </p:grpSpPr>
        <p:sp>
          <p:nvSpPr>
            <p:cNvPr id="9" name="矩形 8"/>
            <p:cNvSpPr/>
            <p:nvPr/>
          </p:nvSpPr>
          <p:spPr>
            <a:xfrm>
              <a:off x="695325" y="379860"/>
              <a:ext cx="360000" cy="360000"/>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95325" y="421361"/>
              <a:ext cx="360000" cy="275590"/>
            </a:xfrm>
            <a:prstGeom prst="rect">
              <a:avLst/>
            </a:prstGeom>
            <a:noFill/>
          </p:spPr>
          <p:txBody>
            <a:bodyPr wrap="square" rtlCol="0">
              <a:spAutoFit/>
            </a:bodyPr>
            <a:lstStyle/>
            <a:p>
              <a:pPr algn="ctr"/>
              <a:r>
                <a:rPr lang="en-US" altLang="zh-CN" sz="1200" dirty="0">
                  <a:solidFill>
                    <a:schemeClr val="bg1"/>
                  </a:solidFill>
                  <a:latin typeface="思源黑体 CN Normal" panose="020B0400000000000000" pitchFamily="34" charset="-122"/>
                  <a:ea typeface="思源黑体 CN Normal" panose="020B0400000000000000" pitchFamily="34" charset="-122"/>
                </a:rPr>
                <a:t>02</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grpSp>
      <p:pic>
        <p:nvPicPr>
          <p:cNvPr id="11" name="图片 10"/>
          <p:cNvPicPr preferRelativeResize="0">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4918916" y="1625362"/>
            <a:ext cx="1200150" cy="1800225"/>
          </a:xfrm>
          <a:prstGeom prst="rect">
            <a:avLst/>
          </a:prstGeom>
          <a:noFill/>
          <a:ln>
            <a:gradFill>
              <a:gsLst>
                <a:gs pos="100000">
                  <a:schemeClr val="bg1"/>
                </a:gs>
                <a:gs pos="0">
                  <a:schemeClr val="tx1"/>
                </a:gs>
              </a:gsLst>
              <a:lin ang="5400000" scaled="1"/>
            </a:gradFill>
          </a:ln>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113780" y="3429000"/>
            <a:ext cx="1164590" cy="1726396"/>
          </a:xfrm>
          <a:prstGeom prst="rect">
            <a:avLst/>
          </a:prstGeom>
          <a:ln>
            <a:gradFill>
              <a:gsLst>
                <a:gs pos="100000">
                  <a:schemeClr val="bg1"/>
                </a:gs>
                <a:gs pos="0">
                  <a:schemeClr val="tx1"/>
                </a:gs>
              </a:gsLst>
              <a:lin ang="5400000" scaled="1"/>
            </a:gradFill>
          </a:ln>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47"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7"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25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presetID="16" presetClass="entr" presetSubtype="37"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arn(outVertical)">
                                      <p:cBhvr>
                                        <p:cTn id="34" dur="500"/>
                                        <p:tgtEl>
                                          <p:spTgt spid="7"/>
                                        </p:tgtEl>
                                      </p:cBhvr>
                                    </p:animEffect>
                                  </p:childTnLst>
                                </p:cTn>
                              </p:par>
                              <p:par>
                                <p:cTn id="35" presetID="16" presetClass="entr" presetSubtype="37"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barn(outVertical)">
                                      <p:cBhvr>
                                        <p:cTn id="37" dur="500"/>
                                        <p:tgtEl>
                                          <p:spTgt spid="70"/>
                                        </p:tgtEl>
                                      </p:cBhvr>
                                    </p:animEffect>
                                  </p:childTnLst>
                                </p:cTn>
                              </p:par>
                            </p:childTnLst>
                          </p:cTn>
                        </p:par>
                        <p:par>
                          <p:cTn id="38" fill="hold">
                            <p:stCondLst>
                              <p:cond delay="4000"/>
                            </p:stCondLst>
                            <p:childTnLst>
                              <p:par>
                                <p:cTn id="39" presetID="2" presetClass="entr" presetSubtype="8" decel="100000"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1250" fill="hold"/>
                                        <p:tgtEl>
                                          <p:spTgt spid="6"/>
                                        </p:tgtEl>
                                        <p:attrNameLst>
                                          <p:attrName>ppt_x</p:attrName>
                                        </p:attrNameLst>
                                      </p:cBhvr>
                                      <p:tavLst>
                                        <p:tav tm="0">
                                          <p:val>
                                            <p:strVal val="0-#ppt_w/2"/>
                                          </p:val>
                                        </p:tav>
                                        <p:tav tm="100000">
                                          <p:val>
                                            <p:strVal val="#ppt_x"/>
                                          </p:val>
                                        </p:tav>
                                      </p:tavLst>
                                    </p:anim>
                                    <p:anim calcmode="lin" valueType="num">
                                      <p:cBhvr additive="base">
                                        <p:cTn id="42" dur="1250" fill="hold"/>
                                        <p:tgtEl>
                                          <p:spTgt spid="6"/>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25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2000" fill="hold"/>
                                        <p:tgtEl>
                                          <p:spTgt spid="13"/>
                                        </p:tgtEl>
                                        <p:attrNameLst>
                                          <p:attrName>ppt_x</p:attrName>
                                        </p:attrNameLst>
                                      </p:cBhvr>
                                      <p:tavLst>
                                        <p:tav tm="0">
                                          <p:val>
                                            <p:strVal val="0-#ppt_w/2"/>
                                          </p:val>
                                        </p:tav>
                                        <p:tav tm="100000">
                                          <p:val>
                                            <p:strVal val="#ppt_x"/>
                                          </p:val>
                                        </p:tav>
                                      </p:tavLst>
                                    </p:anim>
                                    <p:anim calcmode="lin" valueType="num">
                                      <p:cBhvr additive="base">
                                        <p:cTn id="46" dur="2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7515" y="0"/>
            <a:ext cx="4572000" cy="6858000"/>
          </a:xfrm>
          <a:prstGeom prst="rect">
            <a:avLst/>
          </a:prstGeom>
        </p:spPr>
      </p:pic>
      <p:sp>
        <p:nvSpPr>
          <p:cNvPr id="10" name="文本框 9"/>
          <p:cNvSpPr txBox="1"/>
          <p:nvPr/>
        </p:nvSpPr>
        <p:spPr>
          <a:xfrm flipH="1">
            <a:off x="6847840" y="2442845"/>
            <a:ext cx="4617720" cy="829945"/>
          </a:xfrm>
          <a:prstGeom prst="rect">
            <a:avLst/>
          </a:prstGeom>
          <a:noFill/>
        </p:spPr>
        <p:txBody>
          <a:bodyPr wrap="square" rtlCol="0">
            <a:spAutoFit/>
          </a:bodyPr>
          <a:lstStyle/>
          <a:p>
            <a:pPr algn="dist"/>
            <a:r>
              <a:rPr lang="zh-CN" altLang="en-US" sz="4800" dirty="0">
                <a:latin typeface="思源黑体 CN Normal" panose="020B0400000000000000" pitchFamily="34" charset="-122"/>
                <a:ea typeface="思源黑体 CN Normal" panose="020B0400000000000000" pitchFamily="34" charset="-122"/>
              </a:rPr>
              <a:t>共振现象的危害</a:t>
            </a:r>
            <a:endParaRPr lang="zh-CN" altLang="en-US" sz="4800" dirty="0">
              <a:latin typeface="思源黑体 CN Normal" panose="020B0400000000000000" pitchFamily="34" charset="-122"/>
              <a:ea typeface="思源黑体 CN Normal" panose="020B0400000000000000" pitchFamily="34" charset="-122"/>
            </a:endParaRPr>
          </a:p>
        </p:txBody>
      </p:sp>
      <p:grpSp>
        <p:nvGrpSpPr>
          <p:cNvPr id="3" name="组合 2"/>
          <p:cNvGrpSpPr/>
          <p:nvPr/>
        </p:nvGrpSpPr>
        <p:grpSpPr>
          <a:xfrm>
            <a:off x="3949065" y="2299970"/>
            <a:ext cx="2203450" cy="2315210"/>
            <a:chOff x="9620578" y="3901966"/>
            <a:chExt cx="1836000" cy="1836000"/>
          </a:xfrm>
        </p:grpSpPr>
        <p:sp>
          <p:nvSpPr>
            <p:cNvPr id="11" name="矩形 10"/>
            <p:cNvSpPr/>
            <p:nvPr/>
          </p:nvSpPr>
          <p:spPr>
            <a:xfrm>
              <a:off x="9620578" y="3901966"/>
              <a:ext cx="1836000" cy="1836000"/>
            </a:xfrm>
            <a:prstGeom prst="rect">
              <a:avLst/>
            </a:prstGeom>
            <a:solidFill>
              <a:srgbClr val="002060">
                <a:alpha val="9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9943276" y="4344600"/>
              <a:ext cx="1243515" cy="950732"/>
            </a:xfrm>
            <a:prstGeom prst="rect">
              <a:avLst/>
            </a:prstGeom>
            <a:noFill/>
            <a:ln>
              <a:noFill/>
            </a:ln>
          </p:spPr>
          <p:txBody>
            <a:bodyPr wrap="square" rtlCol="0">
              <a:spAutoFit/>
            </a:bodyPr>
            <a:lstStyle/>
            <a:p>
              <a:pPr algn="ctr"/>
              <a:r>
                <a:rPr lang="en-US" altLang="zh-CN" sz="7200" b="1" dirty="0" smtClean="0">
                  <a:solidFill>
                    <a:schemeClr val="bg1"/>
                  </a:solidFill>
                  <a:latin typeface="思源黑体 CN Normal" panose="020B0400000000000000" pitchFamily="34" charset="-122"/>
                  <a:ea typeface="思源黑体 CN Normal" panose="020B0400000000000000" pitchFamily="34" charset="-122"/>
                </a:rPr>
                <a:t>03</a:t>
              </a:r>
              <a:endParaRPr lang="en-US" altLang="zh-CN" sz="7200" b="1" dirty="0">
                <a:solidFill>
                  <a:schemeClr val="bg1"/>
                </a:solidFill>
                <a:latin typeface="思源黑体 CN Normal" panose="020B0400000000000000" pitchFamily="34" charset="-122"/>
                <a:ea typeface="思源黑体 CN Normal" panose="020B0400000000000000" pitchFamily="34" charset="-122"/>
              </a:endParaRPr>
            </a:p>
          </p:txBody>
        </p:sp>
      </p:grpSp>
      <p:cxnSp>
        <p:nvCxnSpPr>
          <p:cNvPr id="14" name="直接连接符 13"/>
          <p:cNvCxnSpPr/>
          <p:nvPr/>
        </p:nvCxnSpPr>
        <p:spPr>
          <a:xfrm flipH="1">
            <a:off x="653211" y="5860509"/>
            <a:ext cx="574850" cy="997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761896" y="5670729"/>
            <a:ext cx="466166" cy="80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4704111" y="-1"/>
            <a:ext cx="318036" cy="5518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912242" y="3911932"/>
            <a:ext cx="4548318" cy="1383665"/>
          </a:xfrm>
          <a:prstGeom prst="rect">
            <a:avLst/>
          </a:prstGeom>
          <a:noFill/>
        </p:spPr>
        <p:txBody>
          <a:bodyPr wrap="square" rtlCol="0">
            <a:spAutoFit/>
          </a:bodyPr>
          <a:lstStyle/>
          <a:p>
            <a:pPr>
              <a:lnSpc>
                <a:spcPct val="150000"/>
              </a:lnSpc>
            </a:pPr>
            <a:r>
              <a:rPr lang="zh-CN" altLang="en-US" sz="1400" dirty="0">
                <a:solidFill>
                  <a:schemeClr val="bg1">
                    <a:lumMod val="75000"/>
                  </a:schemeClr>
                </a:solidFill>
                <a:latin typeface="思源黑体 CN Normal" panose="020B0400000000000000" pitchFamily="34" charset="-122"/>
                <a:ea typeface="思源黑体 CN Normal" panose="020B0400000000000000" pitchFamily="34" charset="-122"/>
                <a:sym typeface="+mn-ea"/>
              </a:rPr>
              <a:t>在发生共振现象时，物体将会从周围环境中吸收更多的能量，因此，共振现象也有可能会对人类产生危害，下面是共振现象的危害的一些实例。</a:t>
            </a:r>
            <a:endParaRPr lang="zh-CN" altLang="en-US" sz="1400" dirty="0">
              <a:solidFill>
                <a:schemeClr val="bg1">
                  <a:lumMod val="75000"/>
                </a:schemeClr>
              </a:solidFill>
              <a:latin typeface="思源黑体 CN Normal" panose="020B0400000000000000" pitchFamily="34" charset="-122"/>
              <a:ea typeface="思源黑体 CN Normal" panose="020B0400000000000000" pitchFamily="34" charset="-122"/>
            </a:endParaRPr>
          </a:p>
          <a:p>
            <a:pPr>
              <a:lnSpc>
                <a:spcPct val="150000"/>
              </a:lnSpc>
            </a:pPr>
            <a:endParaRPr lang="zh-CN" altLang="en-US" sz="1400" dirty="0">
              <a:solidFill>
                <a:schemeClr val="bg1">
                  <a:lumMod val="75000"/>
                </a:schemeClr>
              </a:solidFill>
              <a:latin typeface="思源黑体 CN Normal" panose="020B0400000000000000" pitchFamily="34" charset="-122"/>
              <a:ea typeface="思源黑体 CN Normal" panose="020B0400000000000000" pitchFamily="34" charset="-122"/>
            </a:endParaRPr>
          </a:p>
        </p:txBody>
      </p:sp>
      <p:sp>
        <p:nvSpPr>
          <p:cNvPr id="6" name="矩形 5"/>
          <p:cNvSpPr/>
          <p:nvPr/>
        </p:nvSpPr>
        <p:spPr>
          <a:xfrm>
            <a:off x="6462395" y="2113280"/>
            <a:ext cx="75565" cy="3245485"/>
          </a:xfrm>
          <a:prstGeom prst="rect">
            <a:avLst/>
          </a:prstGeom>
          <a:solidFill>
            <a:schemeClr val="bg1">
              <a:lumMod val="7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750" fill="hold"/>
                                            <p:tgtEl>
                                              <p:spTgt spid="3"/>
                                            </p:tgtEl>
                                            <p:attrNameLst>
                                              <p:attrName>ppt_x</p:attrName>
                                            </p:attrNameLst>
                                          </p:cBhvr>
                                          <p:tavLst>
                                            <p:tav tm="0">
                                              <p:val>
                                                <p:strVal val="1+#ppt_w/2"/>
                                              </p:val>
                                            </p:tav>
                                            <p:tav tm="100000">
                                              <p:val>
                                                <p:strVal val="#ppt_x"/>
                                              </p:val>
                                            </p:tav>
                                          </p:tavLst>
                                        </p:anim>
                                        <p:anim calcmode="lin" valueType="num">
                                          <p:cBhvr additive="base">
                                            <p:cTn id="12" dur="17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2" presetClass="entr" presetSubtype="1" accel="40000" fill="hold" nodeType="withEffect" p14:presetBounceEnd="60000">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14:bounceEnd="60000">
                                          <p:cBhvr additive="base">
                                            <p:cTn id="19" dur="1500" fill="hold"/>
                                            <p:tgtEl>
                                              <p:spTgt spid="16"/>
                                            </p:tgtEl>
                                            <p:attrNameLst>
                                              <p:attrName>ppt_x</p:attrName>
                                            </p:attrNameLst>
                                          </p:cBhvr>
                                          <p:tavLst>
                                            <p:tav tm="0">
                                              <p:val>
                                                <p:strVal val="#ppt_x"/>
                                              </p:val>
                                            </p:tav>
                                            <p:tav tm="100000">
                                              <p:val>
                                                <p:strVal val="#ppt_x"/>
                                              </p:val>
                                            </p:tav>
                                          </p:tavLst>
                                        </p:anim>
                                        <p:anim calcmode="lin" valueType="num" p14:bounceEnd="60000">
                                          <p:cBhvr additive="base">
                                            <p:cTn id="20" dur="1500" fill="hold"/>
                                            <p:tgtEl>
                                              <p:spTgt spid="16"/>
                                            </p:tgtEl>
                                            <p:attrNameLst>
                                              <p:attrName>ppt_y</p:attrName>
                                            </p:attrNameLst>
                                          </p:cBhvr>
                                          <p:tavLst>
                                            <p:tav tm="0">
                                              <p:val>
                                                <p:strVal val="0-#ppt_h/2"/>
                                              </p:val>
                                            </p:tav>
                                            <p:tav tm="100000">
                                              <p:val>
                                                <p:strVal val="#ppt_y"/>
                                              </p:val>
                                            </p:tav>
                                          </p:tavLst>
                                        </p:anim>
                                      </p:childTnLst>
                                    </p:cTn>
                                  </p:par>
                                  <p:par>
                                    <p:cTn id="21" presetID="2" presetClass="entr" presetSubtype="4" accel="40000" fill="hold" nodeType="withEffect" p14:presetBounceEnd="60000">
                                      <p:stCondLst>
                                        <p:cond delay="250"/>
                                      </p:stCondLst>
                                      <p:childTnLst>
                                        <p:set>
                                          <p:cBhvr>
                                            <p:cTn id="22" dur="1" fill="hold">
                                              <p:stCondLst>
                                                <p:cond delay="0"/>
                                              </p:stCondLst>
                                            </p:cTn>
                                            <p:tgtEl>
                                              <p:spTgt spid="14"/>
                                            </p:tgtEl>
                                            <p:attrNameLst>
                                              <p:attrName>style.visibility</p:attrName>
                                            </p:attrNameLst>
                                          </p:cBhvr>
                                          <p:to>
                                            <p:strVal val="visible"/>
                                          </p:to>
                                        </p:set>
                                        <p:anim calcmode="lin" valueType="num" p14:bounceEnd="60000">
                                          <p:cBhvr additive="base">
                                            <p:cTn id="23" dur="1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accel="40000" fill="hold" nodeType="withEffect" p14:presetBounceEnd="60000">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14:bounceEnd="60000">
                                          <p:cBhvr additive="base">
                                            <p:cTn id="27" dur="1500" fill="hold"/>
                                            <p:tgtEl>
                                              <p:spTgt spid="15"/>
                                            </p:tgtEl>
                                            <p:attrNameLst>
                                              <p:attrName>ppt_x</p:attrName>
                                            </p:attrNameLst>
                                          </p:cBhvr>
                                          <p:tavLst>
                                            <p:tav tm="0">
                                              <p:val>
                                                <p:strVal val="#ppt_x"/>
                                              </p:val>
                                            </p:tav>
                                            <p:tav tm="100000">
                                              <p:val>
                                                <p:strVal val="#ppt_x"/>
                                              </p:val>
                                            </p:tav>
                                          </p:tavLst>
                                        </p:anim>
                                        <p:anim calcmode="lin" valueType="num" p14:bounceEnd="60000">
                                          <p:cBhvr additive="base">
                                            <p:cTn id="2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750" fill="hold"/>
                                            <p:tgtEl>
                                              <p:spTgt spid="3"/>
                                            </p:tgtEl>
                                            <p:attrNameLst>
                                              <p:attrName>ppt_x</p:attrName>
                                            </p:attrNameLst>
                                          </p:cBhvr>
                                          <p:tavLst>
                                            <p:tav tm="0">
                                              <p:val>
                                                <p:strVal val="1+#ppt_w/2"/>
                                              </p:val>
                                            </p:tav>
                                            <p:tav tm="100000">
                                              <p:val>
                                                <p:strVal val="#ppt_x"/>
                                              </p:val>
                                            </p:tav>
                                          </p:tavLst>
                                        </p:anim>
                                        <p:anim calcmode="lin" valueType="num">
                                          <p:cBhvr additive="base">
                                            <p:cTn id="12" dur="17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2" presetClass="entr" presetSubtype="1" accel="4000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500" fill="hold"/>
                                            <p:tgtEl>
                                              <p:spTgt spid="16"/>
                                            </p:tgtEl>
                                            <p:attrNameLst>
                                              <p:attrName>ppt_x</p:attrName>
                                            </p:attrNameLst>
                                          </p:cBhvr>
                                          <p:tavLst>
                                            <p:tav tm="0">
                                              <p:val>
                                                <p:strVal val="#ppt_x"/>
                                              </p:val>
                                            </p:tav>
                                            <p:tav tm="100000">
                                              <p:val>
                                                <p:strVal val="#ppt_x"/>
                                              </p:val>
                                            </p:tav>
                                          </p:tavLst>
                                        </p:anim>
                                        <p:anim calcmode="lin" valueType="num">
                                          <p:cBhvr additive="base">
                                            <p:cTn id="20" dur="1500" fill="hold"/>
                                            <p:tgtEl>
                                              <p:spTgt spid="16"/>
                                            </p:tgtEl>
                                            <p:attrNameLst>
                                              <p:attrName>ppt_y</p:attrName>
                                            </p:attrNameLst>
                                          </p:cBhvr>
                                          <p:tavLst>
                                            <p:tav tm="0">
                                              <p:val>
                                                <p:strVal val="0-#ppt_h/2"/>
                                              </p:val>
                                            </p:tav>
                                            <p:tav tm="100000">
                                              <p:val>
                                                <p:strVal val="#ppt_y"/>
                                              </p:val>
                                            </p:tav>
                                          </p:tavLst>
                                        </p:anim>
                                      </p:childTnLst>
                                    </p:cTn>
                                  </p:par>
                                  <p:par>
                                    <p:cTn id="21" presetID="2" presetClass="entr" presetSubtype="4" accel="40000" fill="hold" nodeType="withEffect">
                                      <p:stCondLst>
                                        <p:cond delay="25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500" fill="hold"/>
                                            <p:tgtEl>
                                              <p:spTgt spid="14"/>
                                            </p:tgtEl>
                                            <p:attrNameLst>
                                              <p:attrName>ppt_x</p:attrName>
                                            </p:attrNameLst>
                                          </p:cBhvr>
                                          <p:tavLst>
                                            <p:tav tm="0">
                                              <p:val>
                                                <p:strVal val="#ppt_x"/>
                                              </p:val>
                                            </p:tav>
                                            <p:tav tm="100000">
                                              <p:val>
                                                <p:strVal val="#ppt_x"/>
                                              </p:val>
                                            </p:tav>
                                          </p:tavLst>
                                        </p:anim>
                                        <p:anim calcmode="lin" valueType="num">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accel="40000" fill="hold"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500" fill="hold"/>
                                            <p:tgtEl>
                                              <p:spTgt spid="15"/>
                                            </p:tgtEl>
                                            <p:attrNameLst>
                                              <p:attrName>ppt_x</p:attrName>
                                            </p:attrNameLst>
                                          </p:cBhvr>
                                          <p:tavLst>
                                            <p:tav tm="0">
                                              <p:val>
                                                <p:strVal val="#ppt_x"/>
                                              </p:val>
                                            </p:tav>
                                            <p:tav tm="100000">
                                              <p:val>
                                                <p:strVal val="#ppt_x"/>
                                              </p:val>
                                            </p:tav>
                                          </p:tavLst>
                                        </p:anim>
                                        <p:anim calcmode="lin" valueType="num">
                                          <p:cBhvr additive="base">
                                            <p:cTn id="2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0" y="4448810"/>
            <a:ext cx="7562850" cy="2244725"/>
          </a:xfrm>
          <a:custGeom>
            <a:avLst/>
            <a:gdLst>
              <a:gd name="connisteX0" fmla="*/ 0 w 10861675"/>
              <a:gd name="connsiteY0" fmla="*/ 1963420 h 2948613"/>
              <a:gd name="connisteX1" fmla="*/ 1678305 w 10861675"/>
              <a:gd name="connsiteY1" fmla="*/ 2945130 h 2948613"/>
              <a:gd name="connisteX2" fmla="*/ 5367655 w 10861675"/>
              <a:gd name="connsiteY2" fmla="*/ 1646555 h 2948613"/>
              <a:gd name="connisteX3" fmla="*/ 8613775 w 10861675"/>
              <a:gd name="connsiteY3" fmla="*/ 1092200 h 2948613"/>
              <a:gd name="connisteX4" fmla="*/ 10861675 w 10861675"/>
              <a:gd name="connsiteY4" fmla="*/ 0 h 2948613"/>
              <a:gd name="connisteX5" fmla="*/ 11384280 w 10861675"/>
              <a:gd name="connsiteY5" fmla="*/ -205740 h 294861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0861675" h="2948613">
                <a:moveTo>
                  <a:pt x="0" y="1963420"/>
                </a:moveTo>
                <a:cubicBezTo>
                  <a:pt x="261620" y="2185670"/>
                  <a:pt x="604520" y="3008630"/>
                  <a:pt x="1678305" y="2945130"/>
                </a:cubicBezTo>
                <a:cubicBezTo>
                  <a:pt x="2752090" y="2881630"/>
                  <a:pt x="3980815" y="2017395"/>
                  <a:pt x="5367655" y="1646555"/>
                </a:cubicBezTo>
                <a:cubicBezTo>
                  <a:pt x="6754495" y="1275715"/>
                  <a:pt x="7515225" y="1421765"/>
                  <a:pt x="8613775" y="1092200"/>
                </a:cubicBezTo>
                <a:cubicBezTo>
                  <a:pt x="9712325" y="762635"/>
                  <a:pt x="10307320" y="259715"/>
                  <a:pt x="10861675" y="0"/>
                </a:cubicBezTo>
              </a:path>
            </a:pathLst>
          </a:custGeom>
          <a:noFill/>
          <a:ln w="444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flipH="1">
            <a:off x="1055370" y="401320"/>
            <a:ext cx="4505960" cy="337185"/>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共振现象的危害</a:t>
            </a:r>
            <a:endParaRPr lang="zh-CN" altLang="en-US" sz="1600" dirty="0">
              <a:solidFill>
                <a:srgbClr val="002060"/>
              </a:solidFill>
              <a:latin typeface="思源黑体 CN Normal" panose="020B0400000000000000" pitchFamily="34" charset="-122"/>
              <a:ea typeface="思源黑体 CN Normal" panose="020B0400000000000000" pitchFamily="34" charset="-122"/>
            </a:endParaRPr>
          </a:p>
        </p:txBody>
      </p:sp>
      <p:grpSp>
        <p:nvGrpSpPr>
          <p:cNvPr id="41" name="组合 40"/>
          <p:cNvGrpSpPr/>
          <p:nvPr userDrawn="1"/>
        </p:nvGrpSpPr>
        <p:grpSpPr>
          <a:xfrm>
            <a:off x="695325" y="389385"/>
            <a:ext cx="360000" cy="360000"/>
            <a:chOff x="695325" y="379860"/>
            <a:chExt cx="360000" cy="360000"/>
          </a:xfrm>
        </p:grpSpPr>
        <p:sp>
          <p:nvSpPr>
            <p:cNvPr id="42" name="矩形 41"/>
            <p:cNvSpPr/>
            <p:nvPr/>
          </p:nvSpPr>
          <p:spPr>
            <a:xfrm>
              <a:off x="695325" y="379860"/>
              <a:ext cx="360000" cy="360000"/>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695325" y="421361"/>
              <a:ext cx="360000" cy="275590"/>
            </a:xfrm>
            <a:prstGeom prst="rect">
              <a:avLst/>
            </a:prstGeom>
            <a:noFill/>
          </p:spPr>
          <p:txBody>
            <a:bodyPr wrap="square" rtlCol="0">
              <a:spAutoFit/>
            </a:bodyPr>
            <a:lstStyle/>
            <a:p>
              <a:pPr algn="ctr"/>
              <a:r>
                <a:rPr lang="en-US" altLang="zh-CN" sz="1200" dirty="0">
                  <a:solidFill>
                    <a:schemeClr val="bg1"/>
                  </a:solidFill>
                  <a:latin typeface="思源黑体 CN Normal" panose="020B0400000000000000" pitchFamily="34" charset="-122"/>
                  <a:ea typeface="思源黑体 CN Normal" panose="020B0400000000000000" pitchFamily="34" charset="-122"/>
                </a:rPr>
                <a:t>03</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grpSp>
      <p:grpSp>
        <p:nvGrpSpPr>
          <p:cNvPr id="6" name="组合 5"/>
          <p:cNvGrpSpPr/>
          <p:nvPr/>
        </p:nvGrpSpPr>
        <p:grpSpPr>
          <a:xfrm rot="21420000">
            <a:off x="6064331" y="2417085"/>
            <a:ext cx="6058424" cy="3163829"/>
            <a:chOff x="10098" y="2366"/>
            <a:chExt cx="6856" cy="3906"/>
          </a:xfrm>
        </p:grpSpPr>
        <p:sp>
          <p:nvSpPr>
            <p:cNvPr id="2" name="任意多边形 1"/>
            <p:cNvSpPr/>
            <p:nvPr/>
          </p:nvSpPr>
          <p:spPr>
            <a:xfrm>
              <a:off x="10197" y="2382"/>
              <a:ext cx="6757" cy="1721"/>
            </a:xfrm>
            <a:custGeom>
              <a:avLst/>
              <a:gdLst>
                <a:gd name="connsiteX0" fmla="*/ 473 w 6757"/>
                <a:gd name="connsiteY0" fmla="*/ 1721 h 1721"/>
                <a:gd name="connsiteX1" fmla="*/ 0 w 6757"/>
                <a:gd name="connsiteY1" fmla="*/ 399 h 1721"/>
                <a:gd name="connsiteX2" fmla="*/ 6757 w 6757"/>
                <a:gd name="connsiteY2" fmla="*/ 0 h 1721"/>
                <a:gd name="connsiteX3" fmla="*/ 473 w 6757"/>
                <a:gd name="connsiteY3" fmla="*/ 1721 h 1721"/>
              </a:gdLst>
              <a:ahLst/>
              <a:cxnLst>
                <a:cxn ang="0">
                  <a:pos x="connsiteX0" y="connsiteY0"/>
                </a:cxn>
                <a:cxn ang="0">
                  <a:pos x="connsiteX1" y="connsiteY1"/>
                </a:cxn>
                <a:cxn ang="0">
                  <a:pos x="connsiteX2" y="connsiteY2"/>
                </a:cxn>
                <a:cxn ang="0">
                  <a:pos x="connsiteX3" y="connsiteY3"/>
                </a:cxn>
              </a:cxnLst>
              <a:rect l="l" t="t" r="r" b="b"/>
              <a:pathLst>
                <a:path w="6757" h="1721">
                  <a:moveTo>
                    <a:pt x="473" y="1721"/>
                  </a:moveTo>
                  <a:lnTo>
                    <a:pt x="0" y="399"/>
                  </a:lnTo>
                  <a:lnTo>
                    <a:pt x="6757" y="0"/>
                  </a:lnTo>
                  <a:lnTo>
                    <a:pt x="473" y="1721"/>
                  </a:lnTo>
                  <a:close/>
                </a:path>
              </a:pathLst>
            </a:custGeom>
            <a:blipFill rotWithShape="1">
              <a:blip r:embed="rId1"/>
              <a:stretch>
                <a:fillRect l="-32000" t="-38000" b="-7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11644" y="2408"/>
              <a:ext cx="5229" cy="3538"/>
            </a:xfrm>
            <a:custGeom>
              <a:avLst/>
              <a:gdLst>
                <a:gd name="connsiteX0" fmla="*/ 529 w 7277"/>
                <a:gd name="connsiteY0" fmla="*/ 4513 h 4513"/>
                <a:gd name="connsiteX1" fmla="*/ 0 w 7277"/>
                <a:gd name="connsiteY1" fmla="*/ 3735 h 4513"/>
                <a:gd name="connsiteX2" fmla="*/ 7277 w 7277"/>
                <a:gd name="connsiteY2" fmla="*/ 0 h 4513"/>
                <a:gd name="connsiteX3" fmla="*/ 529 w 7277"/>
                <a:gd name="connsiteY3" fmla="*/ 4513 h 4513"/>
              </a:gdLst>
              <a:ahLst/>
              <a:cxnLst>
                <a:cxn ang="0">
                  <a:pos x="connsiteX0" y="connsiteY0"/>
                </a:cxn>
                <a:cxn ang="0">
                  <a:pos x="connsiteX1" y="connsiteY1"/>
                </a:cxn>
                <a:cxn ang="0">
                  <a:pos x="connsiteX2" y="connsiteY2"/>
                </a:cxn>
                <a:cxn ang="0">
                  <a:pos x="connsiteX3" y="connsiteY3"/>
                </a:cxn>
              </a:cxnLst>
              <a:rect l="l" t="t" r="r" b="b"/>
              <a:pathLst>
                <a:path w="7277" h="4513">
                  <a:moveTo>
                    <a:pt x="529" y="4513"/>
                  </a:moveTo>
                  <a:lnTo>
                    <a:pt x="0" y="3735"/>
                  </a:lnTo>
                  <a:lnTo>
                    <a:pt x="7277" y="0"/>
                  </a:lnTo>
                  <a:lnTo>
                    <a:pt x="529" y="4513"/>
                  </a:lnTo>
                  <a:close/>
                </a:path>
              </a:pathLst>
            </a:custGeom>
            <a:solidFill>
              <a:schemeClr val="bg1">
                <a:lumMod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10678" y="2416"/>
              <a:ext cx="6124" cy="2086"/>
            </a:xfrm>
            <a:custGeom>
              <a:avLst/>
              <a:gdLst>
                <a:gd name="connsiteX0" fmla="*/ 736 w 8522"/>
                <a:gd name="connsiteY0" fmla="*/ 2661 h 2661"/>
                <a:gd name="connsiteX1" fmla="*/ 0 w 8522"/>
                <a:gd name="connsiteY1" fmla="*/ 2129 h 2661"/>
                <a:gd name="connsiteX2" fmla="*/ 8522 w 8522"/>
                <a:gd name="connsiteY2" fmla="*/ 0 h 2661"/>
                <a:gd name="connsiteX3" fmla="*/ 736 w 8522"/>
                <a:gd name="connsiteY3" fmla="*/ 2661 h 2661"/>
              </a:gdLst>
              <a:ahLst/>
              <a:cxnLst>
                <a:cxn ang="0">
                  <a:pos x="connsiteX0" y="connsiteY0"/>
                </a:cxn>
                <a:cxn ang="0">
                  <a:pos x="connsiteX1" y="connsiteY1"/>
                </a:cxn>
                <a:cxn ang="0">
                  <a:pos x="connsiteX2" y="connsiteY2"/>
                </a:cxn>
                <a:cxn ang="0">
                  <a:pos x="connsiteX3" y="connsiteY3"/>
                </a:cxn>
              </a:cxnLst>
              <a:rect l="l" t="t" r="r" b="b"/>
              <a:pathLst>
                <a:path w="8522" h="2661">
                  <a:moveTo>
                    <a:pt x="736" y="2661"/>
                  </a:moveTo>
                  <a:lnTo>
                    <a:pt x="0" y="2129"/>
                  </a:lnTo>
                  <a:lnTo>
                    <a:pt x="8522" y="0"/>
                  </a:lnTo>
                  <a:lnTo>
                    <a:pt x="736" y="2661"/>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10098" y="2369"/>
              <a:ext cx="6846" cy="3903"/>
            </a:xfrm>
            <a:custGeom>
              <a:avLst/>
              <a:gdLst>
                <a:gd name="connsiteX0" fmla="*/ 0 w 9527"/>
                <a:gd name="connsiteY0" fmla="*/ 4979 h 4979"/>
                <a:gd name="connsiteX1" fmla="*/ 763 w 9527"/>
                <a:gd name="connsiteY1" fmla="*/ 2689 h 4979"/>
                <a:gd name="connsiteX2" fmla="*/ 9527 w 9527"/>
                <a:gd name="connsiteY2" fmla="*/ 0 h 4979"/>
                <a:gd name="connsiteX3" fmla="*/ 0 w 9527"/>
                <a:gd name="connsiteY3" fmla="*/ 4979 h 4979"/>
              </a:gdLst>
              <a:ahLst/>
              <a:cxnLst>
                <a:cxn ang="0">
                  <a:pos x="connsiteX0" y="connsiteY0"/>
                </a:cxn>
                <a:cxn ang="0">
                  <a:pos x="connsiteX1" y="connsiteY1"/>
                </a:cxn>
                <a:cxn ang="0">
                  <a:pos x="connsiteX2" y="connsiteY2"/>
                </a:cxn>
                <a:cxn ang="0">
                  <a:pos x="connsiteX3" y="connsiteY3"/>
                </a:cxn>
              </a:cxnLst>
              <a:rect l="l" t="t" r="r" b="b"/>
              <a:pathLst>
                <a:path w="9527" h="4979">
                  <a:moveTo>
                    <a:pt x="0" y="4979"/>
                  </a:moveTo>
                  <a:lnTo>
                    <a:pt x="763" y="2689"/>
                  </a:lnTo>
                  <a:lnTo>
                    <a:pt x="9527" y="0"/>
                  </a:lnTo>
                  <a:lnTo>
                    <a:pt x="0" y="4979"/>
                  </a:lnTo>
                  <a:close/>
                </a:path>
              </a:pathLst>
            </a:custGeom>
            <a:blipFill rotWithShape="1">
              <a:blip r:embed="rId1"/>
              <a:stretch>
                <a:fillRect l="-30000" t="-50000" b="-2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10189" y="2368"/>
              <a:ext cx="6757" cy="1721"/>
            </a:xfrm>
            <a:custGeom>
              <a:avLst/>
              <a:gdLst>
                <a:gd name="connsiteX0" fmla="*/ 473 w 6757"/>
                <a:gd name="connsiteY0" fmla="*/ 1721 h 1721"/>
                <a:gd name="connsiteX1" fmla="*/ 0 w 6757"/>
                <a:gd name="connsiteY1" fmla="*/ 399 h 1721"/>
                <a:gd name="connsiteX2" fmla="*/ 6757 w 6757"/>
                <a:gd name="connsiteY2" fmla="*/ 0 h 1721"/>
                <a:gd name="connsiteX3" fmla="*/ 473 w 6757"/>
                <a:gd name="connsiteY3" fmla="*/ 1721 h 1721"/>
              </a:gdLst>
              <a:ahLst/>
              <a:cxnLst>
                <a:cxn ang="0">
                  <a:pos x="connsiteX0" y="connsiteY0"/>
                </a:cxn>
                <a:cxn ang="0">
                  <a:pos x="connsiteX1" y="connsiteY1"/>
                </a:cxn>
                <a:cxn ang="0">
                  <a:pos x="connsiteX2" y="connsiteY2"/>
                </a:cxn>
                <a:cxn ang="0">
                  <a:pos x="connsiteX3" y="connsiteY3"/>
                </a:cxn>
              </a:cxnLst>
              <a:rect l="l" t="t" r="r" b="b"/>
              <a:pathLst>
                <a:path w="6757" h="1721">
                  <a:moveTo>
                    <a:pt x="473" y="1721"/>
                  </a:moveTo>
                  <a:lnTo>
                    <a:pt x="0" y="399"/>
                  </a:lnTo>
                  <a:lnTo>
                    <a:pt x="6757" y="0"/>
                  </a:lnTo>
                  <a:lnTo>
                    <a:pt x="473" y="1721"/>
                  </a:lnTo>
                  <a:close/>
                </a:path>
              </a:pathLst>
            </a:custGeom>
            <a:solidFill>
              <a:srgbClr val="5E75B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10104" y="2366"/>
              <a:ext cx="6846" cy="3903"/>
            </a:xfrm>
            <a:custGeom>
              <a:avLst/>
              <a:gdLst>
                <a:gd name="connsiteX0" fmla="*/ 0 w 9527"/>
                <a:gd name="connsiteY0" fmla="*/ 4979 h 4979"/>
                <a:gd name="connsiteX1" fmla="*/ 763 w 9527"/>
                <a:gd name="connsiteY1" fmla="*/ 2689 h 4979"/>
                <a:gd name="connsiteX2" fmla="*/ 9527 w 9527"/>
                <a:gd name="connsiteY2" fmla="*/ 0 h 4979"/>
                <a:gd name="connsiteX3" fmla="*/ 0 w 9527"/>
                <a:gd name="connsiteY3" fmla="*/ 4979 h 4979"/>
              </a:gdLst>
              <a:ahLst/>
              <a:cxnLst>
                <a:cxn ang="0">
                  <a:pos x="connsiteX0" y="connsiteY0"/>
                </a:cxn>
                <a:cxn ang="0">
                  <a:pos x="connsiteX1" y="connsiteY1"/>
                </a:cxn>
                <a:cxn ang="0">
                  <a:pos x="connsiteX2" y="connsiteY2"/>
                </a:cxn>
                <a:cxn ang="0">
                  <a:pos x="connsiteX3" y="connsiteY3"/>
                </a:cxn>
              </a:cxnLst>
              <a:rect l="l" t="t" r="r" b="b"/>
              <a:pathLst>
                <a:path w="9527" h="4979">
                  <a:moveTo>
                    <a:pt x="0" y="4979"/>
                  </a:moveTo>
                  <a:lnTo>
                    <a:pt x="763" y="2689"/>
                  </a:lnTo>
                  <a:lnTo>
                    <a:pt x="9527" y="0"/>
                  </a:lnTo>
                  <a:lnTo>
                    <a:pt x="0" y="4979"/>
                  </a:lnTo>
                  <a:close/>
                </a:path>
              </a:pathLst>
            </a:custGeom>
            <a:solidFill>
              <a:schemeClr val="tx2">
                <a:lumMod val="50000"/>
                <a:lumOff val="5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 name="文本框 22"/>
          <p:cNvSpPr txBox="1"/>
          <p:nvPr/>
        </p:nvSpPr>
        <p:spPr>
          <a:xfrm>
            <a:off x="876239" y="2260628"/>
            <a:ext cx="4114972" cy="2676525"/>
          </a:xfrm>
          <a:prstGeom prst="rect">
            <a:avLst/>
          </a:prstGeom>
          <a:noFill/>
        </p:spPr>
        <p:txBody>
          <a:bodyPr wrap="square" rtlCol="0">
            <a:spAutoFit/>
          </a:bodyPr>
          <a:lstStyle/>
          <a:p>
            <a:pPr>
              <a:lnSpc>
                <a:spcPct val="150000"/>
              </a:lnSpc>
            </a:pPr>
            <a:r>
              <a:rPr lang="zh-CN" altLang="en-US" sz="1400" dirty="0">
                <a:solidFill>
                  <a:schemeClr val="bg1">
                    <a:lumMod val="50000"/>
                  </a:schemeClr>
                </a:solidFill>
                <a:latin typeface="思源黑体 CN Light" panose="020B0300000000000000" pitchFamily="34" charset="-122"/>
                <a:ea typeface="思源黑体 CN Light" panose="020B0300000000000000" pitchFamily="34" charset="-122"/>
                <a:sym typeface="+mn-ea"/>
              </a:rPr>
              <a:t>提到共振所带来的危害，最典型的例子就当属1940年，美国的全长860米的塔科马海峡吊桥因大风引起的共振而塌毁了。尽管当时的风速还不到设计风速限值的1/3，可是因为这座大桥的实际的抗共振强度没有过关，所以导致事故的发生。因此，这个事件也告诫我们在建造大型建筑时也要注意因与风的共振而可能会发生的意外。</a:t>
            </a:r>
            <a:endParaRPr lang="zh-CN" altLang="en-US" sz="1400" dirty="0">
              <a:solidFill>
                <a:schemeClr val="bg1">
                  <a:lumMod val="50000"/>
                </a:schemeClr>
              </a:solidFill>
              <a:latin typeface="思源黑体 CN Light" panose="020B0300000000000000" pitchFamily="34" charset="-122"/>
              <a:ea typeface="思源黑体 CN Light" panose="020B0300000000000000" pitchFamily="34" charset="-122"/>
            </a:endParaRPr>
          </a:p>
          <a:p>
            <a:pPr>
              <a:lnSpc>
                <a:spcPct val="150000"/>
              </a:lnSpc>
            </a:pPr>
            <a:endParaRPr lang="zh-CN" altLang="en-US" sz="1400" dirty="0">
              <a:solidFill>
                <a:schemeClr val="bg1">
                  <a:lumMod val="50000"/>
                </a:schemeClr>
              </a:solidFill>
              <a:latin typeface="思源黑体 CN Light" panose="020B0300000000000000" pitchFamily="34" charset="-122"/>
              <a:ea typeface="思源黑体 CN Light" panose="020B0300000000000000" pitchFamily="34" charset="-122"/>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8679" y="173779"/>
            <a:ext cx="655374" cy="6553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250" fill="hold"/>
                                        <p:tgtEl>
                                          <p:spTgt spid="41"/>
                                        </p:tgtEl>
                                        <p:attrNameLst>
                                          <p:attrName>ppt_x</p:attrName>
                                        </p:attrNameLst>
                                      </p:cBhvr>
                                      <p:tavLst>
                                        <p:tav tm="0">
                                          <p:val>
                                            <p:strVal val="0-#ppt_w/2"/>
                                          </p:val>
                                        </p:tav>
                                        <p:tav tm="100000">
                                          <p:val>
                                            <p:strVal val="#ppt_x"/>
                                          </p:val>
                                        </p:tav>
                                      </p:tavLst>
                                    </p:anim>
                                    <p:anim calcmode="lin" valueType="num">
                                      <p:cBhvr additive="base">
                                        <p:cTn id="8" dur="125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2000" fill="hold"/>
                                        <p:tgtEl>
                                          <p:spTgt spid="40"/>
                                        </p:tgtEl>
                                        <p:attrNameLst>
                                          <p:attrName>ppt_x</p:attrName>
                                        </p:attrNameLst>
                                      </p:cBhvr>
                                      <p:tavLst>
                                        <p:tav tm="0">
                                          <p:val>
                                            <p:strVal val="0-#ppt_w/2"/>
                                          </p:val>
                                        </p:tav>
                                        <p:tav tm="100000">
                                          <p:val>
                                            <p:strVal val="#ppt_x"/>
                                          </p:val>
                                        </p:tav>
                                      </p:tavLst>
                                    </p:anim>
                                    <p:anim calcmode="lin" valueType="num">
                                      <p:cBhvr additive="base">
                                        <p:cTn id="12" dur="2000" fill="hold"/>
                                        <p:tgtEl>
                                          <p:spTgt spid="40"/>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0" presetClass="path" presetSubtype="0" accel="50000" decel="50000" fill="hold" nodeType="afterEffect">
                                  <p:stCondLst>
                                    <p:cond delay="0"/>
                                  </p:stCondLst>
                                  <p:childTnLst>
                                    <p:animMotion origin="layout" path="M -0.764846 0.271701 L -0.764846 0.285025 L -0.763677 0.296202 L -0.759001 0.309614 L -0.754370 0.320703 L -0.747356 0.327410 L -0.739172 0.336352 L -0.733374 0.345294 L -0.721683 0.354146 L -0.715885 0.358617 L -0.706532 0.360853 L -0.698395 0.369796 L -0.692549 0.369796 L -0.684413 0.369796 L -0.677397 0.369796 L -0.670384 0.369796 L -0.664584 0.369796 L -0.658739 0.376502 L -0.652894 0.378738 L -0.645926 0.378738 L -0.640081 0.378738 L -0.634234 0.378738 L -0.628436 0.378738 L -0.622591 0.376502 L -0.615576 0.369796 L -0.609778 0.365325 L -0.602763 0.360853 L -0.593458 0.354146 L -0.586443 0.347441 L -0.578259 0.336352 L -0.572460 0.334116 L -0.566615 0.329646 L -0.559599 0.322938 L -0.551463 0.320703 L -0.542111 0.316233 L -0.536312 0.311761 L -0.530467 0.311761 L -0.522329 0.305143 L -0.516483 0.298438 L -0.507132 0.296202 L -0.500164 0.291731 L -0.493149 0.289496 L -0.485012 0.282789 L -0.479166 0.278318 L -0.473322 0.276171 L -0.467522 0.271701 L -0.460508 0.269465 L -0.454662 0.264993 L -0.447694 0.262758 L -0.441848 0.256052 L -0.433665 0.251581 L -0.424359 0.240493 L -0.418515 0.240493 L -0.410377 0.236022 L -0.402194 0.233786 L -0.394056 0.224844 L -0.385873 0.222608 L -0.378905 0.218138 L -0.370721 0.218138 L -0.364875 0.211431 L -0.356740 0.209195 L -0.348556 0.204812 L -0.340419 0.198107 L -0.333404 0.198107 L -0.325267 0.195872 L -0.317083 0.195872 L -0.308900 0.189165 L -0.300764 0.189165 L -0.293748 0.186930 L -0.287949 0.186930 L -0.280936 0.182458 L -0.273920 0.180223 L -0.268122 0.177988 L -0.261107 0.175752 L -0.254093 0.171371 L -0.247124 0.164663 L -0.241280 0.164663 L -0.235481 0.160193 L -0.228467 0.157957 L -0.222621 0.153486 L -0.216822 0.149015 L -0.209807 0.144544 L -0.201623 0.142308 L -0.195826 0.137927 L -0.188812 0.131221 L -0.181797 0.124513 L -0.172489 0.120043 L -0.166644 0.115572 L -0.160846 0.106629 L -0.155001 0.102248 L -0.147987 0.100012 L -0.141018 0.093305 L -0.135173 0.086599 L -0.128158 0.079893 L -0.122360 0.077657 L -0.116514 0.073186 L -0.110668 0.071040 L -0.104870 0.066569 L -0.097855 0.057627 L -0.090887 0.057627 " pathEditMode="relative" rAng="0" ptsTypes="">
                                      <p:cBhvr>
                                        <p:cTn id="15" dur="2000" fill="hold"/>
                                        <p:tgtEl>
                                          <p:spTgt spid="6"/>
                                        </p:tgtEl>
                                        <p:attrNameLst>
                                          <p:attrName>ppt_x</p:attrName>
                                          <p:attrName>ppt_y</p:attrName>
                                        </p:attrNameLst>
                                      </p:cBhvr>
                                      <p:rCtr x="33700" y="-5300"/>
                                    </p:animMotion>
                                  </p:childTnLst>
                                </p:cTn>
                              </p:par>
                              <p:par>
                                <p:cTn id="16" presetID="22" presetClass="entr" presetSubtype="8" fill="hold" grpId="0" nodeType="withEffect">
                                  <p:stCondLst>
                                    <p:cond delay="500"/>
                                  </p:stCondLst>
                                  <p:childTnLst>
                                    <p:set>
                                      <p:cBhvr>
                                        <p:cTn id="17" dur="2000" fill="hold">
                                          <p:stCondLst>
                                            <p:cond delay="0"/>
                                          </p:stCondLst>
                                        </p:cTn>
                                        <p:tgtEl>
                                          <p:spTgt spid="9"/>
                                        </p:tgtEl>
                                        <p:attrNameLst>
                                          <p:attrName>style.visibility</p:attrName>
                                        </p:attrNameLst>
                                      </p:cBhvr>
                                      <p:to>
                                        <p:strVal val="visible"/>
                                      </p:to>
                                    </p:set>
                                    <p:animEffect transition="in" filter="wipe(left)">
                                      <p:cBhvr>
                                        <p:cTn id="18" dur="2000"/>
                                        <p:tgtEl>
                                          <p:spTgt spid="9"/>
                                        </p:tgtEl>
                                      </p:cBhvr>
                                    </p:animEffect>
                                  </p:childTnLst>
                                </p:cTn>
                              </p:par>
                              <p:par>
                                <p:cTn id="19" presetID="2" presetClass="entr" presetSubtype="4" accel="19000" decel="81000" fill="hold" grpId="0" nodeType="withEffect">
                                  <p:stCondLst>
                                    <p:cond delay="120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1000" fill="hold"/>
                                        <p:tgtEl>
                                          <p:spTgt spid="23"/>
                                        </p:tgtEl>
                                        <p:attrNameLst>
                                          <p:attrName>ppt_x</p:attrName>
                                        </p:attrNameLst>
                                      </p:cBhvr>
                                      <p:tavLst>
                                        <p:tav tm="0">
                                          <p:val>
                                            <p:strVal val="#ppt_x"/>
                                          </p:val>
                                        </p:tav>
                                        <p:tav tm="100000">
                                          <p:val>
                                            <p:strVal val="#ppt_x"/>
                                          </p:val>
                                        </p:tav>
                                      </p:tavLst>
                                    </p:anim>
                                    <p:anim calcmode="lin" valueType="num">
                                      <p:cBhvr additive="base">
                                        <p:cTn id="22"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animBg="1"/>
      <p:bldP spid="40"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p:cNvSpPr txBox="1"/>
          <p:nvPr/>
        </p:nvSpPr>
        <p:spPr>
          <a:xfrm flipH="1">
            <a:off x="1055370" y="401320"/>
            <a:ext cx="4505960" cy="337185"/>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共振现象的危害</a:t>
            </a:r>
            <a:endParaRPr lang="zh-CN" altLang="en-US" sz="1600" dirty="0">
              <a:solidFill>
                <a:srgbClr val="002060"/>
              </a:solidFill>
              <a:latin typeface="思源黑体 CN Normal" panose="020B0400000000000000" pitchFamily="34" charset="-122"/>
              <a:ea typeface="思源黑体 CN Normal" panose="020B0400000000000000" pitchFamily="34" charset="-122"/>
            </a:endParaRPr>
          </a:p>
        </p:txBody>
      </p:sp>
      <p:grpSp>
        <p:nvGrpSpPr>
          <p:cNvPr id="41" name="组合 40"/>
          <p:cNvGrpSpPr/>
          <p:nvPr userDrawn="1"/>
        </p:nvGrpSpPr>
        <p:grpSpPr>
          <a:xfrm>
            <a:off x="695325" y="389385"/>
            <a:ext cx="360000" cy="360000"/>
            <a:chOff x="695325" y="379860"/>
            <a:chExt cx="360000" cy="360000"/>
          </a:xfrm>
        </p:grpSpPr>
        <p:sp>
          <p:nvSpPr>
            <p:cNvPr id="42" name="矩形 41"/>
            <p:cNvSpPr/>
            <p:nvPr/>
          </p:nvSpPr>
          <p:spPr>
            <a:xfrm>
              <a:off x="695325" y="379860"/>
              <a:ext cx="360000" cy="360000"/>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695325" y="421361"/>
              <a:ext cx="360000" cy="275590"/>
            </a:xfrm>
            <a:prstGeom prst="rect">
              <a:avLst/>
            </a:prstGeom>
            <a:noFill/>
          </p:spPr>
          <p:txBody>
            <a:bodyPr wrap="square" rtlCol="0">
              <a:spAutoFit/>
            </a:bodyPr>
            <a:lstStyle/>
            <a:p>
              <a:pPr algn="ctr"/>
              <a:r>
                <a:rPr lang="en-US" altLang="zh-CN" sz="1200" dirty="0">
                  <a:solidFill>
                    <a:schemeClr val="bg1"/>
                  </a:solidFill>
                  <a:latin typeface="思源黑体 CN Normal" panose="020B0400000000000000" pitchFamily="34" charset="-122"/>
                  <a:ea typeface="思源黑体 CN Normal" panose="020B0400000000000000" pitchFamily="34" charset="-122"/>
                </a:rPr>
                <a:t>03</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grpSp>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358679" y="173779"/>
            <a:ext cx="655374" cy="655374"/>
          </a:xfrm>
          <a:prstGeom prst="rect">
            <a:avLst/>
          </a:prstGeom>
        </p:spPr>
      </p:pic>
      <p:pic>
        <p:nvPicPr>
          <p:cNvPr id="8" name="QQ视频20221214222830">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1273175" y="1143000"/>
            <a:ext cx="9891395" cy="5337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250" fill="hold"/>
                                        <p:tgtEl>
                                          <p:spTgt spid="41"/>
                                        </p:tgtEl>
                                        <p:attrNameLst>
                                          <p:attrName>ppt_x</p:attrName>
                                        </p:attrNameLst>
                                      </p:cBhvr>
                                      <p:tavLst>
                                        <p:tav tm="0">
                                          <p:val>
                                            <p:strVal val="0-#ppt_w/2"/>
                                          </p:val>
                                        </p:tav>
                                        <p:tav tm="100000">
                                          <p:val>
                                            <p:strVal val="#ppt_x"/>
                                          </p:val>
                                        </p:tav>
                                      </p:tavLst>
                                    </p:anim>
                                    <p:anim calcmode="lin" valueType="num">
                                      <p:cBhvr additive="base">
                                        <p:cTn id="8" dur="125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2000" fill="hold"/>
                                        <p:tgtEl>
                                          <p:spTgt spid="40"/>
                                        </p:tgtEl>
                                        <p:attrNameLst>
                                          <p:attrName>ppt_x</p:attrName>
                                        </p:attrNameLst>
                                      </p:cBhvr>
                                      <p:tavLst>
                                        <p:tav tm="0">
                                          <p:val>
                                            <p:strVal val="0-#ppt_w/2"/>
                                          </p:val>
                                        </p:tav>
                                        <p:tav tm="100000">
                                          <p:val>
                                            <p:strVal val="#ppt_x"/>
                                          </p:val>
                                        </p:tav>
                                      </p:tavLst>
                                    </p:anim>
                                    <p:anim calcmode="lin" valueType="num">
                                      <p:cBhvr additive="base">
                                        <p:cTn id="12" dur="20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3" fill="hold" display="1">
                  <p:stCondLst>
                    <p:cond delay="indefinite"/>
                  </p:stCondLst>
                </p:cTn>
                <p:tgtEl>
                  <p:spTgt spid="8"/>
                </p:tgtEl>
              </p:cMediaNode>
            </p:vide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additive="base">
                                        <p:cTn id="18" dur="1" fill="hold"/>
                                        <p:tgtEl>
                                          <p:spTgt spid="8"/>
                                        </p:tgtEl>
                                      </p:cBhvr>
                                    </p:cmd>
                                  </p:childTnLst>
                                </p:cTn>
                              </p:par>
                            </p:childTnLst>
                          </p:cTn>
                        </p:par>
                      </p:childTnLst>
                    </p:cTn>
                  </p:par>
                </p:childTnLst>
              </p:cTn>
              <p:nextCondLst>
                <p:cond evt="onClick" delay="0">
                  <p:tgtEl>
                    <p:spTgt spid="8"/>
                  </p:tgtEl>
                </p:cond>
              </p:nextCondLst>
            </p:seq>
          </p:childTnLst>
        </p:cTn>
      </p:par>
    </p:tnLst>
    <p:bldLst>
      <p:bldP spid="40" grpId="0"/>
    </p:bldLst>
  </p:timing>
</p:sld>
</file>

<file path=ppt/tags/tag1.xml><?xml version="1.0" encoding="utf-8"?>
<p:tagLst xmlns:p="http://schemas.openxmlformats.org/presentationml/2006/main">
  <p:tag name="KSO_WM_MEDIACOVER_FLAG" val="1"/>
  <p:tag name="KSO_WM_UNIT_MEDIACOVER_BTN_STATE" val="1"/>
  <p:tag name="KSO_WM_UNIT_MEDIACOVER_BTNRECT" val="7510*3925*555*555"/>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2.xml><?xml version="1.0" encoding="utf-8"?>
<p:tagLst xmlns:p="http://schemas.openxmlformats.org/presentationml/2006/main">
  <p:tag name="KSO_WPP_MARK_KEY" val="51371982-9d61-4bd9-b4f3-9c5b1a25df29"/>
  <p:tag name="COMMONDATA" val="eyJoZGlkIjoiYjE1YTYwMDViOGUyM2ZmNjA3N2Y5NzIzMzZjNzk3ZG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1326</Words>
  <Application>WPS 演示</Application>
  <PresentationFormat>宽屏</PresentationFormat>
  <Paragraphs>112</Paragraphs>
  <Slides>12</Slides>
  <Notes>13</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vt:i4>
      </vt:variant>
    </vt:vector>
  </HeadingPairs>
  <TitlesOfParts>
    <vt:vector size="24" baseType="lpstr">
      <vt:lpstr>Arial</vt:lpstr>
      <vt:lpstr>宋体</vt:lpstr>
      <vt:lpstr>Wingdings</vt:lpstr>
      <vt:lpstr>思源黑体 CN Normal</vt:lpstr>
      <vt:lpstr>黑体</vt:lpstr>
      <vt:lpstr>思源黑体 CN Light</vt:lpstr>
      <vt:lpstr>思源黑体 CN Regular</vt:lpstr>
      <vt:lpstr>Calibri</vt:lpstr>
      <vt:lpstr>微软雅黑</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LZY</dc:creator>
  <cp:lastModifiedBy>枫落忆痕</cp:lastModifiedBy>
  <cp:revision>15</cp:revision>
  <dcterms:created xsi:type="dcterms:W3CDTF">2021-08-24T08:09:00Z</dcterms:created>
  <dcterms:modified xsi:type="dcterms:W3CDTF">2022-12-14T14:34:08Z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A3F7FD041DB04C8B9B08F3A10C80B737</vt:lpwstr>
  </property>
  <property fmtid="{D5CDD505-2E9C-101B-9397-08002B2CF9AE}" pid="3" name="KSOProductBuildVer">
    <vt:lpwstr>2052-11.1.0.12980</vt:lpwstr>
  </property>
</Properties>
</file>